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64" r:id="rId2"/>
    <p:sldId id="281" r:id="rId3"/>
    <p:sldId id="310" r:id="rId4"/>
    <p:sldId id="315" r:id="rId5"/>
    <p:sldId id="316" r:id="rId6"/>
    <p:sldId id="317" r:id="rId7"/>
    <p:sldId id="318" r:id="rId8"/>
    <p:sldId id="319" r:id="rId9"/>
    <p:sldId id="320" r:id="rId10"/>
    <p:sldId id="321" r:id="rId11"/>
    <p:sldId id="322" r:id="rId12"/>
    <p:sldId id="323" r:id="rId13"/>
    <p:sldId id="324" r:id="rId14"/>
    <p:sldId id="325" r:id="rId15"/>
    <p:sldId id="327" r:id="rId16"/>
    <p:sldId id="328" r:id="rId17"/>
    <p:sldId id="311" r:id="rId18"/>
    <p:sldId id="329" r:id="rId19"/>
    <p:sldId id="330" r:id="rId20"/>
    <p:sldId id="331" r:id="rId21"/>
    <p:sldId id="332" r:id="rId22"/>
    <p:sldId id="334" r:id="rId23"/>
    <p:sldId id="333" r:id="rId24"/>
    <p:sldId id="335" r:id="rId25"/>
    <p:sldId id="336" r:id="rId26"/>
    <p:sldId id="337" r:id="rId27"/>
    <p:sldId id="339" r:id="rId28"/>
    <p:sldId id="338" r:id="rId29"/>
    <p:sldId id="300" r:id="rId30"/>
    <p:sldId id="304" r:id="rId31"/>
    <p:sldId id="312" r:id="rId32"/>
    <p:sldId id="313" r:id="rId33"/>
    <p:sldId id="345" r:id="rId34"/>
    <p:sldId id="344" r:id="rId35"/>
    <p:sldId id="346" r:id="rId36"/>
    <p:sldId id="342" r:id="rId37"/>
    <p:sldId id="305" r:id="rId38"/>
    <p:sldId id="306" r:id="rId39"/>
    <p:sldId id="307" r:id="rId40"/>
    <p:sldId id="308" r:id="rId41"/>
    <p:sldId id="309" r:id="rId42"/>
    <p:sldId id="343" r:id="rId43"/>
    <p:sldId id="347"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7" autoAdjust="0"/>
    <p:restoredTop sz="86380" autoAdjust="0"/>
  </p:normalViewPr>
  <p:slideViewPr>
    <p:cSldViewPr>
      <p:cViewPr varScale="1">
        <p:scale>
          <a:sx n="73" d="100"/>
          <a:sy n="73" d="100"/>
        </p:scale>
        <p:origin x="-1314" y="-102"/>
      </p:cViewPr>
      <p:guideLst>
        <p:guide orient="horz" pos="2160"/>
        <p:guide pos="2880"/>
      </p:guideLst>
    </p:cSldViewPr>
  </p:slideViewPr>
  <p:outlineViewPr>
    <p:cViewPr>
      <p:scale>
        <a:sx n="33" d="100"/>
        <a:sy n="33" d="100"/>
      </p:scale>
      <p:origin x="240" y="205578"/>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D85FC6-4A33-4D1F-A91E-C76EE7701E5F}" type="datetimeFigureOut">
              <a:rPr lang="en-IN" smtClean="0"/>
              <a:pPr/>
              <a:t>10-12-2015</a:t>
            </a:fld>
            <a:endParaRPr lang="en-IN"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41A79E-6ACC-4848-A70F-4657F5B1C97B}" type="slidenum">
              <a:rPr lang="en-IN" smtClean="0"/>
              <a:pPr/>
              <a:t>‹#›</a:t>
            </a:fld>
            <a:endParaRPr lang="en-IN"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A041A79E-6ACC-4848-A70F-4657F5B1C97B}" type="slidenum">
              <a:rPr lang="en-IN" smtClean="0"/>
              <a:pPr/>
              <a:t>5</a:t>
            </a:fld>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12/10/2015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12/10/2015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12/10/2015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thruBlk="1"/>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www.amazon.com/Donald-Norris/e/B00FRYI2GI/ref=sr_ntt_srch_lnk_2?qid=1449728684&amp;sr=1-2" TargetMode="External"/><Relationship Id="rId3" Type="http://schemas.openxmlformats.org/officeDocument/2006/relationships/hyperlink" Target="https://www.raspberrypi.org/" TargetMode="External"/><Relationship Id="rId7" Type="http://schemas.openxmlformats.org/officeDocument/2006/relationships/hyperlink" Target="http://www.amazon.com/Gareth-Halfacree/e/B0088CA5ZM/ref=sr_ntt_srch_lnk_1?qid=1449728684&amp;sr=1-1" TargetMode="External"/><Relationship Id="rId2" Type="http://schemas.openxmlformats.org/officeDocument/2006/relationships/hyperlink" Target="https://en.wikipedia.org/wiki/Wiki" TargetMode="External"/><Relationship Id="rId1" Type="http://schemas.openxmlformats.org/officeDocument/2006/relationships/slideLayout" Target="../slideLayouts/slideLayout2.xml"/><Relationship Id="rId6" Type="http://schemas.openxmlformats.org/officeDocument/2006/relationships/hyperlink" Target="http://www.slideshare.net/KrishnaKumar272/smart-wireless-surveillance-monitoring-using-raspberry-pi" TargetMode="External"/><Relationship Id="rId5" Type="http://schemas.openxmlformats.org/officeDocument/2006/relationships/hyperlink" Target="http://www.element14.com/community/thread/34969/l/wireless-monitoring-system-using-raspberry-pi?displayFullThread=true" TargetMode="External"/><Relationship Id="rId4" Type="http://schemas.openxmlformats.org/officeDocument/2006/relationships/hyperlink" Target="http://www.projects.privateeyepi.com/home/temperature-gaug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0"/>
            <a:ext cx="8229600" cy="2362200"/>
          </a:xfrm>
        </p:spPr>
        <p:txBody>
          <a:bodyPr>
            <a:noAutofit/>
          </a:bodyPr>
          <a:lstStyle/>
          <a:p>
            <a:r>
              <a:rPr lang="en-US" sz="2000" b="1" dirty="0" smtClean="0">
                <a:latin typeface="Times New Roman" pitchFamily="18" charset="0"/>
                <a:cs typeface="Times New Roman" pitchFamily="18" charset="0"/>
              </a:rPr>
              <a:t/>
            </a:r>
            <a:br>
              <a:rPr lang="en-US" sz="2000" b="1" dirty="0" smtClean="0">
                <a:latin typeface="Times New Roman" pitchFamily="18" charset="0"/>
                <a:cs typeface="Times New Roman" pitchFamily="18" charset="0"/>
              </a:rPr>
            </a:br>
            <a:r>
              <a:rPr lang="en-US" sz="3000" b="1" u="sng" dirty="0" smtClean="0">
                <a:cs typeface="Times New Roman" pitchFamily="18" charset="0"/>
              </a:rPr>
              <a:t>M.S</a:t>
            </a:r>
            <a:r>
              <a:rPr lang="en-US" sz="3000" b="1" u="sng" dirty="0" smtClean="0"/>
              <a:t>. Ramaiah Institute of Technology, Bangalore</a:t>
            </a:r>
            <a:r>
              <a:rPr lang="en-IN" sz="3000" b="1" dirty="0" smtClean="0"/>
              <a:t/>
            </a:r>
            <a:br>
              <a:rPr lang="en-IN" sz="3000" b="1" dirty="0" smtClean="0"/>
            </a:br>
            <a:r>
              <a:rPr lang="en-US" sz="3000" b="1" dirty="0" smtClean="0"/>
              <a:t>Department of Computer Science and Engineering</a:t>
            </a:r>
            <a:r>
              <a:rPr lang="en-US" sz="2400" b="1" dirty="0" smtClean="0"/>
              <a:t/>
            </a:r>
            <a:br>
              <a:rPr lang="en-US" sz="2400" b="1" dirty="0" smtClean="0"/>
            </a:br>
            <a:r>
              <a:rPr lang="en-US" sz="2500" b="1" dirty="0" smtClean="0">
                <a:cs typeface="Times New Roman" pitchFamily="18" charset="0"/>
              </a:rPr>
              <a:t>Project Based Learning(IoT): </a:t>
            </a:r>
            <a:r>
              <a:rPr lang="en-US" sz="2500" b="1" u="sng" dirty="0" smtClean="0">
                <a:cs typeface="Times New Roman" pitchFamily="18" charset="0"/>
              </a:rPr>
              <a:t/>
            </a:r>
            <a:br>
              <a:rPr lang="en-US" sz="2500" b="1" u="sng" dirty="0" smtClean="0">
                <a:cs typeface="Times New Roman" pitchFamily="18" charset="0"/>
              </a:rPr>
            </a:br>
            <a:r>
              <a:rPr lang="en-US" sz="2500" b="1" dirty="0" smtClean="0">
                <a:effectLst>
                  <a:outerShdw blurRad="38100" dist="38100" dir="2700000" algn="tl">
                    <a:srgbClr val="000000">
                      <a:alpha val="43137"/>
                    </a:srgbClr>
                  </a:outerShdw>
                </a:effectLst>
                <a:cs typeface="Times New Roman" pitchFamily="18" charset="0"/>
              </a:rPr>
              <a:t>Wireless Temperature Monitoring System</a:t>
            </a:r>
            <a:r>
              <a:rPr lang="en-US" sz="3000" b="1" u="sng" dirty="0" smtClean="0">
                <a:cs typeface="Times New Roman" pitchFamily="18" charset="0"/>
              </a:rPr>
              <a:t/>
            </a:r>
            <a:br>
              <a:rPr lang="en-US" sz="3000" b="1" u="sng" dirty="0" smtClean="0">
                <a:cs typeface="Times New Roman" pitchFamily="18" charset="0"/>
              </a:rPr>
            </a:br>
            <a:endParaRPr lang="en-IN" sz="3000" b="1" u="sng" dirty="0">
              <a:cs typeface="Times New Roman" pitchFamily="18" charset="0"/>
            </a:endParaRPr>
          </a:p>
        </p:txBody>
      </p:sp>
      <p:sp>
        <p:nvSpPr>
          <p:cNvPr id="4" name="TextBox 3"/>
          <p:cNvSpPr txBox="1"/>
          <p:nvPr/>
        </p:nvSpPr>
        <p:spPr>
          <a:xfrm>
            <a:off x="5562600" y="5486400"/>
            <a:ext cx="4114800" cy="1323439"/>
          </a:xfrm>
          <a:prstGeom prst="rect">
            <a:avLst/>
          </a:prstGeom>
          <a:noFill/>
        </p:spPr>
        <p:txBody>
          <a:bodyPr wrap="square" rtlCol="0">
            <a:spAutoFit/>
          </a:bodyPr>
          <a:lstStyle/>
          <a:p>
            <a:pPr algn="just"/>
            <a:r>
              <a:rPr lang="en-US" sz="2000" dirty="0" smtClean="0">
                <a:cs typeface="Times New Roman" pitchFamily="18" charset="0"/>
              </a:rPr>
              <a:t>Sanjana K.S        (1MS12CS098)</a:t>
            </a:r>
          </a:p>
          <a:p>
            <a:pPr algn="just"/>
            <a:r>
              <a:rPr lang="en-US" sz="2000" dirty="0" smtClean="0">
                <a:cs typeface="Times New Roman" pitchFamily="18" charset="0"/>
              </a:rPr>
              <a:t>Vidit Jain            (1MS12CS127)</a:t>
            </a:r>
          </a:p>
          <a:p>
            <a:pPr algn="just"/>
            <a:r>
              <a:rPr lang="en-US" sz="2000" dirty="0" smtClean="0">
                <a:cs typeface="Times New Roman" pitchFamily="18" charset="0"/>
              </a:rPr>
              <a:t>Vignesh P           (1MS12CS128)</a:t>
            </a:r>
          </a:p>
          <a:p>
            <a:pPr algn="just"/>
            <a:r>
              <a:rPr lang="en-US" sz="2000" dirty="0" smtClean="0">
                <a:cs typeface="Times New Roman" pitchFamily="18" charset="0"/>
              </a:rPr>
              <a:t>Vishal H              (1MS12CS132)	</a:t>
            </a:r>
            <a:endParaRPr lang="en-IN" sz="2000" dirty="0" smtClean="0">
              <a:cs typeface="Times New Roman" pitchFamily="18" charset="0"/>
            </a:endParaRPr>
          </a:p>
        </p:txBody>
      </p:sp>
      <p:sp>
        <p:nvSpPr>
          <p:cNvPr id="5" name="TextBox 4"/>
          <p:cNvSpPr txBox="1"/>
          <p:nvPr/>
        </p:nvSpPr>
        <p:spPr>
          <a:xfrm>
            <a:off x="5410200" y="5181600"/>
            <a:ext cx="1573188" cy="400110"/>
          </a:xfrm>
          <a:prstGeom prst="rect">
            <a:avLst/>
          </a:prstGeom>
          <a:noFill/>
        </p:spPr>
        <p:txBody>
          <a:bodyPr wrap="none" rtlCol="0">
            <a:spAutoFit/>
          </a:bodyPr>
          <a:lstStyle/>
          <a:p>
            <a:pPr algn="just"/>
            <a:r>
              <a:rPr lang="en-US" sz="2000" dirty="0" smtClean="0">
                <a:cs typeface="Times New Roman" pitchFamily="18" charset="0"/>
              </a:rPr>
              <a:t>Submitted by</a:t>
            </a:r>
            <a:endParaRPr lang="en-IN" sz="2000" dirty="0">
              <a:cs typeface="Times New Roman" pitchFamily="18" charset="0"/>
            </a:endParaRPr>
          </a:p>
        </p:txBody>
      </p:sp>
      <p:pic>
        <p:nvPicPr>
          <p:cNvPr id="7" name="Picture 3"/>
          <p:cNvPicPr>
            <a:picLocks noChangeAspect="1" noChangeArrowheads="1"/>
          </p:cNvPicPr>
          <p:nvPr/>
        </p:nvPicPr>
        <p:blipFill>
          <a:blip r:embed="rId2" cstate="print"/>
          <a:srcRect/>
          <a:stretch>
            <a:fillRect/>
          </a:stretch>
        </p:blipFill>
        <p:spPr bwMode="auto">
          <a:xfrm>
            <a:off x="1676400" y="2133600"/>
            <a:ext cx="5295900" cy="28670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4"/>
          <p:cNvPicPr>
            <a:picLocks noChangeAspect="1" noChangeArrowheads="1"/>
          </p:cNvPicPr>
          <p:nvPr/>
        </p:nvPicPr>
        <p:blipFill>
          <a:blip r:embed="rId3" cstate="print"/>
          <a:srcRect/>
          <a:stretch>
            <a:fillRect/>
          </a:stretch>
        </p:blipFill>
        <p:spPr bwMode="auto">
          <a:xfrm>
            <a:off x="3276600" y="4191000"/>
            <a:ext cx="1567513" cy="714375"/>
          </a:xfrm>
          <a:prstGeom prst="rect">
            <a:avLst/>
          </a:prstGeom>
          <a:noFill/>
          <a:ln w="9525">
            <a:noFill/>
            <a:miter lim="800000"/>
            <a:headEnd/>
            <a:tailEnd/>
          </a:ln>
        </p:spPr>
      </p:pic>
    </p:spTree>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019800"/>
          </a:xfrm>
        </p:spPr>
        <p:txBody>
          <a:bodyPr>
            <a:normAutofit fontScale="62500" lnSpcReduction="20000"/>
          </a:bodyPr>
          <a:lstStyle/>
          <a:p>
            <a:pPr algn="ctr">
              <a:buNone/>
            </a:pPr>
            <a:r>
              <a:rPr lang="en-US" sz="4000" b="1" dirty="0" smtClean="0">
                <a:effectLst>
                  <a:outerShdw blurRad="38100" dist="38100" dir="2700000" algn="tl">
                    <a:srgbClr val="000000">
                      <a:alpha val="43137"/>
                    </a:srgbClr>
                  </a:outerShdw>
                </a:effectLst>
              </a:rPr>
              <a:t>SOFTWARE SYSTEM ATTRIBUTES</a:t>
            </a:r>
          </a:p>
          <a:p>
            <a:pPr algn="ctr">
              <a:buNone/>
            </a:pPr>
            <a:endParaRPr lang="en-IN" dirty="0" smtClean="0"/>
          </a:p>
          <a:p>
            <a:pPr lvl="0" algn="just"/>
            <a:r>
              <a:rPr lang="en-US" b="1" dirty="0" smtClean="0"/>
              <a:t>Reliability</a:t>
            </a:r>
            <a:r>
              <a:rPr lang="en-US" dirty="0" smtClean="0"/>
              <a:t>: The reliability of the system will be in terms of as to how accurate the temperature readings are sensed by DS18B20 and also the lifetime of the board and the sensors. As lifetime is high, reliability is also high.</a:t>
            </a:r>
            <a:endParaRPr lang="en-IN" dirty="0" smtClean="0"/>
          </a:p>
          <a:p>
            <a:pPr lvl="0" algn="just"/>
            <a:r>
              <a:rPr lang="en-US" b="1" dirty="0" smtClean="0"/>
              <a:t>Availability</a:t>
            </a:r>
            <a:r>
              <a:rPr lang="en-US" dirty="0" smtClean="0"/>
              <a:t>: The availability of the system refers to the system’s capability to be in the on state throughout i.e. 24*7. This means the sensors need to continuously sense the temperature and this sensed is constantly updated to the open source cloud so that it can be accessible from anywhere. It includes system availability, Internet connection availability.  </a:t>
            </a:r>
            <a:endParaRPr lang="en-IN" dirty="0" smtClean="0"/>
          </a:p>
          <a:p>
            <a:pPr lvl="0" algn="just"/>
            <a:r>
              <a:rPr lang="en-US" b="1" dirty="0" smtClean="0"/>
              <a:t>Security</a:t>
            </a:r>
            <a:r>
              <a:rPr lang="en-US" dirty="0" smtClean="0"/>
              <a:t>: The system needs to be secure and safe and must prevent security attacks which could violate the goals or might manipulate the RaspberryPi. It includes system security and cloud account security. </a:t>
            </a:r>
            <a:endParaRPr lang="en-IN" dirty="0" smtClean="0"/>
          </a:p>
          <a:p>
            <a:pPr lvl="0" algn="just"/>
            <a:r>
              <a:rPr lang="en-US" b="1" dirty="0" smtClean="0"/>
              <a:t>Portability</a:t>
            </a:r>
            <a:r>
              <a:rPr lang="en-US" dirty="0" smtClean="0"/>
              <a:t>: The code that is used for measuring the temperature needs to be portable i.e. the same code should run on any version of RaspberryPi. This is called architecture neutrality. Also the application needs to be portable across a wide range of operating systems. </a:t>
            </a:r>
          </a:p>
          <a:p>
            <a:pPr lvl="0" algn="just"/>
            <a:r>
              <a:rPr lang="en-US" b="1" dirty="0" smtClean="0"/>
              <a:t>Maintainability:  </a:t>
            </a:r>
            <a:r>
              <a:rPr lang="en-US" dirty="0" smtClean="0"/>
              <a:t>The system needs to be continuously monitored and maintenance service has to be provided if the system’s performance has degraded due to some glitch. It includes application extensibility and application testability. </a:t>
            </a:r>
            <a:endParaRPr lang="en-IN" dirty="0" smtClean="0"/>
          </a:p>
          <a:p>
            <a:pPr>
              <a:buNone/>
            </a:pPr>
            <a:endParaRPr lang="en-IN" dirty="0"/>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457200" y="304800"/>
            <a:ext cx="8229600" cy="5821363"/>
          </a:xfrm>
        </p:spPr>
        <p:txBody>
          <a:bodyPr>
            <a:normAutofit/>
          </a:bodyPr>
          <a:lstStyle/>
          <a:p>
            <a:pPr lvl="0"/>
            <a:r>
              <a:rPr lang="en-US" sz="2000" b="1" dirty="0" smtClean="0"/>
              <a:t>Performance</a:t>
            </a:r>
            <a:r>
              <a:rPr lang="en-US" sz="2000" dirty="0" smtClean="0"/>
              <a:t>:  The system’s performance is measured in terms of responsiveness, efficiency and user experience. A system with high performance is desired. Performance is high if the throughput is high, latency is low, response time is less and system dependability exists. The changes in the actual temperature must be monitored.  </a:t>
            </a:r>
            <a:endParaRPr lang="en-IN" sz="2000" dirty="0" smtClean="0"/>
          </a:p>
          <a:p>
            <a:endParaRPr lang="en-IN" sz="2000" dirty="0"/>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457200" y="304800"/>
            <a:ext cx="8229600" cy="5821363"/>
          </a:xfrm>
        </p:spPr>
        <p:txBody>
          <a:bodyPr>
            <a:normAutofit/>
          </a:bodyPr>
          <a:lstStyle/>
          <a:p>
            <a:pPr algn="ctr">
              <a:buNone/>
            </a:pPr>
            <a:r>
              <a:rPr lang="en-US" sz="2500" b="1" dirty="0" smtClean="0">
                <a:effectLst>
                  <a:outerShdw blurRad="38100" dist="38100" dir="2700000" algn="tl">
                    <a:srgbClr val="000000">
                      <a:alpha val="43137"/>
                    </a:srgbClr>
                  </a:outerShdw>
                </a:effectLst>
              </a:rPr>
              <a:t>PERFORMANCE REQUIREMENTS</a:t>
            </a:r>
            <a:endParaRPr lang="en-IN" sz="2500" dirty="0" smtClean="0">
              <a:effectLst>
                <a:outerShdw blurRad="38100" dist="38100" dir="2700000" algn="tl">
                  <a:srgbClr val="000000">
                    <a:alpha val="43137"/>
                  </a:srgbClr>
                </a:outerShdw>
              </a:effectLst>
            </a:endParaRPr>
          </a:p>
          <a:p>
            <a:pPr>
              <a:buNone/>
            </a:pPr>
            <a:endParaRPr lang="en-US" sz="2000" dirty="0" smtClean="0"/>
          </a:p>
          <a:p>
            <a:r>
              <a:rPr lang="en-US" sz="2000" b="1" dirty="0" smtClean="0"/>
              <a:t>Response Time</a:t>
            </a:r>
            <a:r>
              <a:rPr lang="en-US" sz="2000" dirty="0" smtClean="0"/>
              <a:t>- The cloud gets updated within 2 minutes but the database updates and the taking picture and mailing it gets done within 1minute.</a:t>
            </a:r>
          </a:p>
          <a:p>
            <a:r>
              <a:rPr lang="en-US" sz="2000" b="1" dirty="0" smtClean="0"/>
              <a:t>Workload</a:t>
            </a:r>
            <a:r>
              <a:rPr lang="en-US" sz="2000" dirty="0" smtClean="0"/>
              <a:t>- Even if the workload on the system is increased the performance doesn’t degrade as RaspberryPi has a RAM of 1GB.The workload will be continuous and uniform as the temperatures have to be measured throughout the day. </a:t>
            </a:r>
            <a:endParaRPr lang="en-US" sz="2000" b="1" dirty="0" smtClean="0"/>
          </a:p>
          <a:p>
            <a:r>
              <a:rPr lang="en-US" sz="2000" b="1" dirty="0" smtClean="0"/>
              <a:t>Scalability</a:t>
            </a:r>
            <a:r>
              <a:rPr lang="en-US" sz="2000" dirty="0" smtClean="0"/>
              <a:t>- The number of users accessing the temperature from the Pi will just be the owner but the number of users accessing the data over the cloud will vary and thus is scalable.</a:t>
            </a:r>
          </a:p>
          <a:p>
            <a:r>
              <a:rPr lang="en-US" sz="2000" b="1" dirty="0" smtClean="0"/>
              <a:t>Platform- </a:t>
            </a:r>
            <a:r>
              <a:rPr lang="en-US" sz="2000" dirty="0" smtClean="0"/>
              <a:t>The performance of the system depends on the platform that the application is run upon which NOOBS (New out Of Box Software) runs.</a:t>
            </a:r>
            <a:endParaRPr lang="en-IN" sz="2000" dirty="0" smtClean="0"/>
          </a:p>
          <a:p>
            <a:pPr>
              <a:buNone/>
            </a:pPr>
            <a:endParaRPr lang="en-IN" sz="2000" dirty="0"/>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algn="ctr">
              <a:buNone/>
            </a:pPr>
            <a:r>
              <a:rPr lang="en-US" sz="2500" b="1" dirty="0" smtClean="0">
                <a:effectLst>
                  <a:outerShdw blurRad="38100" dist="38100" dir="2700000" algn="tl">
                    <a:srgbClr val="000000">
                      <a:alpha val="43137"/>
                    </a:srgbClr>
                  </a:outerShdw>
                </a:effectLst>
              </a:rPr>
              <a:t>DATABASE REQUIREMENTS</a:t>
            </a:r>
          </a:p>
          <a:p>
            <a:pPr algn="ctr">
              <a:buNone/>
            </a:pPr>
            <a:endParaRPr lang="en-IN" sz="2500" dirty="0" smtClean="0">
              <a:effectLst>
                <a:outerShdw blurRad="38100" dist="38100" dir="2700000" algn="tl">
                  <a:srgbClr val="000000">
                    <a:alpha val="43137"/>
                  </a:srgbClr>
                </a:outerShdw>
              </a:effectLst>
            </a:endParaRPr>
          </a:p>
          <a:p>
            <a:pPr algn="just"/>
            <a:r>
              <a:rPr lang="en-US" sz="2000" dirty="0" smtClean="0"/>
              <a:t>Only a single table called temps is used with the field’s sensor id, current time, and current date, inside and outside room temperature value and picture of the surroundings. The database is mainly used to provide offline storage feature for the application.</a:t>
            </a:r>
            <a:endParaRPr lang="en-IN" sz="2000" dirty="0" smtClean="0"/>
          </a:p>
          <a:p>
            <a:pPr algn="just"/>
            <a:r>
              <a:rPr lang="en-US" sz="2000" dirty="0" smtClean="0"/>
              <a:t>Here the image and the temperature values are measured in real time and thus the database has real time requirements.</a:t>
            </a:r>
            <a:endParaRPr lang="en-IN" sz="2000" dirty="0" smtClean="0"/>
          </a:p>
          <a:p>
            <a:pPr algn="just"/>
            <a:r>
              <a:rPr lang="en-US" sz="2000" dirty="0" smtClean="0"/>
              <a:t>Moreover the database is highly dynamic as the data in it constantly gets updated at the end of the day. </a:t>
            </a:r>
            <a:r>
              <a:rPr lang="en-US" sz="2000" b="1" dirty="0" smtClean="0"/>
              <a:t>MySQL</a:t>
            </a:r>
            <a:r>
              <a:rPr lang="en-US" sz="2000" dirty="0" smtClean="0"/>
              <a:t> is used as it’s simple and easy to write queries in it and also it’s efficient for Relational Database Management Systems. </a:t>
            </a:r>
            <a:endParaRPr lang="en-IN" sz="2000" dirty="0" smtClean="0"/>
          </a:p>
          <a:p>
            <a:pPr algn="just"/>
            <a:r>
              <a:rPr lang="en-US" sz="2000" b="1" dirty="0" smtClean="0"/>
              <a:t>Python code </a:t>
            </a:r>
            <a:r>
              <a:rPr lang="en-US" sz="2000" dirty="0" smtClean="0"/>
              <a:t>is used for the front end configuration and MySQL is used for back end configuration.</a:t>
            </a:r>
            <a:endParaRPr lang="en-IN" sz="2000" dirty="0" smtClean="0"/>
          </a:p>
          <a:p>
            <a:pPr algn="just"/>
            <a:endParaRPr lang="en-IN" sz="2000" dirty="0" smtClean="0"/>
          </a:p>
          <a:p>
            <a:endParaRPr lang="en-IN" sz="2000" dirty="0"/>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algn="ctr">
              <a:buNone/>
            </a:pPr>
            <a:r>
              <a:rPr lang="en-US" sz="2500" b="1" dirty="0" smtClean="0">
                <a:effectLst>
                  <a:outerShdw blurRad="38100" dist="38100" dir="2700000" algn="tl">
                    <a:srgbClr val="000000">
                      <a:alpha val="43137"/>
                    </a:srgbClr>
                  </a:outerShdw>
                </a:effectLst>
              </a:rPr>
              <a:t>DESIGN CONSTRAINTS</a:t>
            </a:r>
            <a:endParaRPr lang="en-IN" sz="2500" dirty="0" smtClean="0">
              <a:effectLst>
                <a:outerShdw blurRad="38100" dist="38100" dir="2700000" algn="tl">
                  <a:srgbClr val="000000">
                    <a:alpha val="43137"/>
                  </a:srgbClr>
                </a:outerShdw>
              </a:effectLst>
            </a:endParaRPr>
          </a:p>
          <a:p>
            <a:pPr algn="just">
              <a:buNone/>
            </a:pPr>
            <a:endParaRPr lang="en-IN" sz="2000" dirty="0" smtClean="0"/>
          </a:p>
          <a:p>
            <a:pPr lvl="0" algn="just"/>
            <a:r>
              <a:rPr lang="en-US" sz="2000" dirty="0" smtClean="0"/>
              <a:t> </a:t>
            </a:r>
            <a:r>
              <a:rPr lang="en-US" sz="2000" b="1" dirty="0" smtClean="0"/>
              <a:t>Hard drive space</a:t>
            </a:r>
            <a:r>
              <a:rPr lang="en-US" sz="2000" dirty="0" smtClean="0"/>
              <a:t>: The amount of space an application needs for storage and execution purpose is major design limitation as RaspberryPi uses a SD card for persistent storage.  </a:t>
            </a:r>
            <a:endParaRPr lang="en-IN" sz="2000" dirty="0" smtClean="0"/>
          </a:p>
          <a:p>
            <a:pPr lvl="0" algn="just"/>
            <a:r>
              <a:rPr lang="en-US" sz="2000" b="1" dirty="0" smtClean="0"/>
              <a:t>Application memory Usage</a:t>
            </a:r>
            <a:r>
              <a:rPr lang="en-US" sz="2000" dirty="0" smtClean="0"/>
              <a:t>:  The amount of memory space needed for an application to run is an important limitation in the design as RaspberryPi has only 1GB RAM and it needs to effectively utilize it.</a:t>
            </a:r>
            <a:endParaRPr lang="en-IN" sz="2000" dirty="0" smtClean="0"/>
          </a:p>
          <a:p>
            <a:pPr lvl="0" algn="just"/>
            <a:r>
              <a:rPr lang="en-US" sz="2000" b="1" dirty="0" smtClean="0"/>
              <a:t>Budget</a:t>
            </a:r>
            <a:r>
              <a:rPr lang="en-US" sz="2000" dirty="0" smtClean="0"/>
              <a:t>: The amount of money that can be spent in the overall development of the project restricts the design of the system.</a:t>
            </a:r>
            <a:endParaRPr lang="en-IN" sz="2000" dirty="0" smtClean="0"/>
          </a:p>
          <a:p>
            <a:pPr lvl="0" algn="just"/>
            <a:r>
              <a:rPr lang="en-US" sz="2000" b="1" dirty="0" smtClean="0"/>
              <a:t>Application Quality: </a:t>
            </a:r>
            <a:r>
              <a:rPr lang="en-US" sz="2000" dirty="0" smtClean="0"/>
              <a:t>If the quality of the application is high then it means that the design is highly effective. Thus the quality of the application is an important deciding factor in the design of an application.</a:t>
            </a:r>
            <a:endParaRPr lang="en-IN" sz="2000" dirty="0" smtClean="0"/>
          </a:p>
          <a:p>
            <a:endParaRPr lang="en-IN" sz="2000" dirty="0"/>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638800"/>
          </a:xfrm>
        </p:spPr>
        <p:txBody>
          <a:bodyPr>
            <a:normAutofit/>
          </a:bodyPr>
          <a:lstStyle/>
          <a:p>
            <a:pPr algn="ctr">
              <a:buNone/>
            </a:pPr>
            <a:r>
              <a:rPr lang="en-US" sz="2500" b="1" dirty="0" smtClean="0">
                <a:effectLst>
                  <a:outerShdw blurRad="38100" dist="38100" dir="2700000" algn="tl">
                    <a:srgbClr val="000000">
                      <a:alpha val="43137"/>
                    </a:srgbClr>
                  </a:outerShdw>
                </a:effectLst>
              </a:rPr>
              <a:t>OTHER REQUIREMENTS</a:t>
            </a:r>
          </a:p>
          <a:p>
            <a:pPr algn="just">
              <a:buNone/>
            </a:pPr>
            <a:endParaRPr lang="en-IN" sz="2000" dirty="0" smtClean="0"/>
          </a:p>
          <a:p>
            <a:pPr lvl="0" algn="just"/>
            <a:r>
              <a:rPr lang="en-US" sz="2000" b="1" dirty="0" smtClean="0"/>
              <a:t>Implementation Requirement: </a:t>
            </a:r>
            <a:r>
              <a:rPr lang="en-US" sz="2000" dirty="0" smtClean="0"/>
              <a:t>Coding must be done in python.</a:t>
            </a:r>
            <a:endParaRPr lang="en-IN" sz="2000" dirty="0" smtClean="0"/>
          </a:p>
          <a:p>
            <a:pPr lvl="0" algn="just"/>
            <a:r>
              <a:rPr lang="en-US" sz="2000" b="1" dirty="0" smtClean="0"/>
              <a:t>Loading OS Requirement: </a:t>
            </a:r>
            <a:r>
              <a:rPr lang="en-US" sz="2000" dirty="0" smtClean="0"/>
              <a:t>Since RaspberryPi has an HDMI output port and most display devices have a VGA input. So an HDMI-VGA adapter is mandatory for loading the OS and also 14inch monitor is needed.</a:t>
            </a:r>
            <a:r>
              <a:rPr lang="en-US" sz="2000" b="1" dirty="0" smtClean="0"/>
              <a:t> </a:t>
            </a:r>
            <a:endParaRPr lang="en-IN" sz="2000" dirty="0" smtClean="0"/>
          </a:p>
          <a:p>
            <a:pPr lvl="0" algn="just"/>
            <a:r>
              <a:rPr lang="en-US" sz="2000" b="1" dirty="0" smtClean="0"/>
              <a:t>Network Requirement: </a:t>
            </a:r>
            <a:r>
              <a:rPr lang="en-US" sz="2000" dirty="0" smtClean="0"/>
              <a:t>In order to remotely access RaspberryPi, the Wi-Fi network on the system that is remotely accessing it must be shared over the Ethernet LAN cable connection between the system and RaspberryPi.</a:t>
            </a:r>
            <a:endParaRPr lang="en-IN" sz="2000" dirty="0" smtClean="0"/>
          </a:p>
          <a:p>
            <a:pPr lvl="0" algn="just"/>
            <a:r>
              <a:rPr lang="en-US" sz="2000" b="1" dirty="0" smtClean="0"/>
              <a:t>SD card Requirement: </a:t>
            </a:r>
            <a:r>
              <a:rPr lang="en-US" sz="2000" dirty="0" smtClean="0"/>
              <a:t>The SD card that is used for loading OS and which provides persistent storage for Raspberry Pi must be of class 10 or higher.</a:t>
            </a:r>
            <a:endParaRPr lang="en-IN" sz="2000" dirty="0" smtClean="0"/>
          </a:p>
          <a:p>
            <a:pPr lvl="0" algn="just"/>
            <a:r>
              <a:rPr lang="en-US" sz="2000" b="1" dirty="0" smtClean="0"/>
              <a:t>Jumper Wire Requirement: </a:t>
            </a:r>
            <a:r>
              <a:rPr lang="en-US" sz="2000" dirty="0" smtClean="0"/>
              <a:t>Only female-female jumper wires are needed and not male-male jumper wires.</a:t>
            </a:r>
            <a:endParaRPr lang="en-IN" sz="2000" dirty="0" smtClean="0"/>
          </a:p>
          <a:p>
            <a:pPr algn="just"/>
            <a:endParaRPr lang="en-IN" dirty="0" smtClean="0"/>
          </a:p>
          <a:p>
            <a:endParaRPr lang="en-IN" dirty="0"/>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2500" b="1" dirty="0" smtClean="0">
                <a:effectLst>
                  <a:outerShdw blurRad="38100" dist="38100" dir="2700000" algn="tl">
                    <a:srgbClr val="000000">
                      <a:alpha val="43137"/>
                    </a:srgbClr>
                  </a:outerShdw>
                </a:effectLst>
              </a:rPr>
              <a:t>DESIGN ARCHITECTURE</a:t>
            </a:r>
            <a:endParaRPr lang="en-IN" sz="2500"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066800"/>
            <a:ext cx="8229600" cy="5059363"/>
          </a:xfrm>
        </p:spPr>
        <p:txBody>
          <a:bodyPr>
            <a:normAutofit/>
          </a:bodyPr>
          <a:lstStyle/>
          <a:p>
            <a:r>
              <a:rPr lang="en-US" sz="2000" dirty="0" smtClean="0"/>
              <a:t>With the help of an efficient and simple python code we are able to achieve all the desired functionalities of the wireless temperature monitoring system.</a:t>
            </a:r>
          </a:p>
          <a:p>
            <a:r>
              <a:rPr lang="en-US" sz="2000" dirty="0" smtClean="0"/>
              <a:t>The design architecture is shown in figure 3. It gives the highest level of abstraction of the wireless temperature monitoring system as it acts like the system’s skeleton. Basically it’s a component diagram indicating the different modules present in the system and communication among the modules.</a:t>
            </a:r>
          </a:p>
          <a:p>
            <a:r>
              <a:rPr lang="en-US" sz="2000" dirty="0" smtClean="0"/>
              <a:t>The core module is the Rapsberrypi2 board and there are many other smaller modules like DS18B20 sensors, RaspberryPi Camera, Cloud module, database module and Gmail Alert Module.</a:t>
            </a:r>
          </a:p>
          <a:p>
            <a:r>
              <a:rPr lang="en-US" sz="2000" dirty="0" smtClean="0"/>
              <a:t>This system architecture successfully portrays the entire system’s details with the highest level of abstraction by not plunging into the details of the implementation.  </a:t>
            </a:r>
            <a:endParaRPr lang="en-IN" sz="2000" dirty="0"/>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1143000" y="304800"/>
          <a:ext cx="6934200" cy="5638800"/>
        </p:xfrm>
        <a:graphic>
          <a:graphicData uri="http://schemas.openxmlformats.org/presentationml/2006/ole">
            <p:oleObj spid="_x0000_s2050" name="Bitmap Image" r:id="rId3" imgW="7020905" imgH="4296375" progId="PBrush">
              <p:embed/>
            </p:oleObj>
          </a:graphicData>
        </a:graphic>
      </p:graphicFrame>
      <p:sp>
        <p:nvSpPr>
          <p:cNvPr id="6" name="TextBox 5"/>
          <p:cNvSpPr txBox="1"/>
          <p:nvPr/>
        </p:nvSpPr>
        <p:spPr>
          <a:xfrm>
            <a:off x="2133600" y="6096000"/>
            <a:ext cx="4267200" cy="369332"/>
          </a:xfrm>
          <a:prstGeom prst="rect">
            <a:avLst/>
          </a:prstGeom>
          <a:noFill/>
        </p:spPr>
        <p:txBody>
          <a:bodyPr wrap="square" rtlCol="0">
            <a:spAutoFit/>
          </a:bodyPr>
          <a:lstStyle/>
          <a:p>
            <a:pPr algn="ctr"/>
            <a:r>
              <a:rPr lang="en-US" b="1" dirty="0" smtClean="0">
                <a:effectLst>
                  <a:outerShdw blurRad="38100" dist="38100" dir="2700000" algn="tl">
                    <a:srgbClr val="000000">
                      <a:alpha val="43137"/>
                    </a:srgbClr>
                  </a:outerShdw>
                </a:effectLst>
              </a:rPr>
              <a:t>Figure 3 </a:t>
            </a:r>
            <a:r>
              <a:rPr lang="en-US" dirty="0" smtClean="0"/>
              <a:t>System architecture</a:t>
            </a:r>
            <a:endParaRPr lang="en-IN" dirty="0"/>
          </a:p>
        </p:txBody>
      </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2500" b="1" dirty="0" smtClean="0">
                <a:effectLst>
                  <a:outerShdw blurRad="38100" dist="38100" dir="2700000" algn="tl">
                    <a:srgbClr val="000000">
                      <a:alpha val="43137"/>
                    </a:srgbClr>
                  </a:outerShdw>
                </a:effectLst>
              </a:rPr>
              <a:t>CLASS DIAGRAM</a:t>
            </a:r>
            <a:endParaRPr lang="en-IN" sz="2500"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914400"/>
            <a:ext cx="8229600" cy="5211763"/>
          </a:xfrm>
        </p:spPr>
        <p:txBody>
          <a:bodyPr>
            <a:normAutofit lnSpcReduction="10000"/>
          </a:bodyPr>
          <a:lstStyle/>
          <a:p>
            <a:r>
              <a:rPr lang="en-IN" sz="2000" dirty="0" smtClean="0"/>
              <a:t>In software engineering, a </a:t>
            </a:r>
            <a:r>
              <a:rPr lang="en-IN" sz="2000" b="1" dirty="0" smtClean="0"/>
              <a:t>class diagram</a:t>
            </a:r>
            <a:r>
              <a:rPr lang="en-IN" sz="2000" dirty="0" smtClean="0"/>
              <a:t> in the Unified Modelling Language (UML) is a type of static structure diagram that describes the structure of a system by showing the system's classes, their attributes, operations (or methods), and the relationships among objects.</a:t>
            </a:r>
          </a:p>
          <a:p>
            <a:r>
              <a:rPr lang="en-US" sz="2000" dirty="0" smtClean="0"/>
              <a:t>The figure 4 in the next slide represents the class diagram for wireless temperature monitoring system which uses association, aggregation, composition and generalization and many more features of the class model.</a:t>
            </a:r>
          </a:p>
          <a:p>
            <a:r>
              <a:rPr lang="en-US" sz="2000" dirty="0" smtClean="0"/>
              <a:t>The relationship among various classes and their interdependencies are effectively modeled using the class diagram.</a:t>
            </a:r>
          </a:p>
          <a:p>
            <a:r>
              <a:rPr lang="en-US" sz="2000" dirty="0" smtClean="0"/>
              <a:t>There are two types of storage namely cloud storage and database storage. Thus these classes inherit the storage class.</a:t>
            </a:r>
          </a:p>
          <a:p>
            <a:r>
              <a:rPr lang="en-US" sz="2000" dirty="0" smtClean="0"/>
              <a:t>Image class depicts the image that is taken by the camera module. This again is inherited by different classes which correspond to different image formats. Remote access can be either through cloud or Android application. Alerts include Gmail as well as cloud based alerts. Temperature is displayed either in degree Celsius or degree Fahrenheit.</a:t>
            </a:r>
          </a:p>
          <a:p>
            <a:pPr>
              <a:buNone/>
            </a:pPr>
            <a:endParaRPr lang="en-US" sz="2000" dirty="0" smtClean="0"/>
          </a:p>
          <a:p>
            <a:pPr>
              <a:buNone/>
            </a:pPr>
            <a:endParaRPr lang="en-IN" sz="2000" dirty="0"/>
          </a:p>
        </p:txBody>
      </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dmin\Desktop\New folder\PBL-2\_2\Done\Capture.PNG"/>
          <p:cNvPicPr>
            <a:picLocks noChangeAspect="1" noChangeArrowheads="1"/>
          </p:cNvPicPr>
          <p:nvPr/>
        </p:nvPicPr>
        <p:blipFill>
          <a:blip r:embed="rId2" cstate="print"/>
          <a:srcRect/>
          <a:stretch>
            <a:fillRect/>
          </a:stretch>
        </p:blipFill>
        <p:spPr bwMode="auto">
          <a:xfrm>
            <a:off x="381000" y="228600"/>
            <a:ext cx="8305800" cy="579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667000" y="6172200"/>
            <a:ext cx="3810000" cy="369332"/>
          </a:xfrm>
          <a:prstGeom prst="rect">
            <a:avLst/>
          </a:prstGeom>
          <a:noFill/>
        </p:spPr>
        <p:txBody>
          <a:bodyPr wrap="square" rtlCol="0">
            <a:spAutoFit/>
          </a:bodyPr>
          <a:lstStyle/>
          <a:p>
            <a:pPr algn="ctr"/>
            <a:r>
              <a:rPr lang="en-US" b="1" dirty="0" smtClean="0"/>
              <a:t>Figure 4</a:t>
            </a:r>
            <a:r>
              <a:rPr lang="en-US" dirty="0" smtClean="0"/>
              <a:t> Class Diagram</a:t>
            </a:r>
            <a:endParaRPr lang="en-IN" dirty="0"/>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2500" b="1" dirty="0" smtClean="0">
                <a:effectLst>
                  <a:outerShdw blurRad="38100" dist="38100" dir="2700000" algn="tl">
                    <a:srgbClr val="000000">
                      <a:alpha val="43137"/>
                    </a:srgbClr>
                  </a:outerShdw>
                </a:effectLst>
                <a:cs typeface="Times New Roman" pitchFamily="18" charset="0"/>
              </a:rPr>
              <a:t>OVERVIEW</a:t>
            </a:r>
            <a:endParaRPr lang="en-IN" sz="2500" b="1" dirty="0">
              <a:effectLst>
                <a:outerShdw blurRad="38100" dist="38100" dir="2700000" algn="tl">
                  <a:srgbClr val="000000">
                    <a:alpha val="43137"/>
                  </a:srgbClr>
                </a:outerShdw>
              </a:effectLst>
              <a:cs typeface="Times New Roman" pitchFamily="18" charset="0"/>
            </a:endParaRPr>
          </a:p>
        </p:txBody>
      </p:sp>
      <p:sp>
        <p:nvSpPr>
          <p:cNvPr id="3" name="Content Placeholder 2"/>
          <p:cNvSpPr>
            <a:spLocks noGrp="1"/>
          </p:cNvSpPr>
          <p:nvPr>
            <p:ph idx="1"/>
          </p:nvPr>
        </p:nvSpPr>
        <p:spPr>
          <a:xfrm>
            <a:off x="609600" y="990600"/>
            <a:ext cx="8229600" cy="4876800"/>
          </a:xfrm>
        </p:spPr>
        <p:txBody>
          <a:bodyPr>
            <a:normAutofit/>
          </a:bodyPr>
          <a:lstStyle/>
          <a:p>
            <a:pPr>
              <a:buNone/>
            </a:pPr>
            <a:endParaRPr lang="en-IN" sz="2000" dirty="0" smtClean="0">
              <a:latin typeface="+mj-lt"/>
            </a:endParaRPr>
          </a:p>
          <a:p>
            <a:pPr lvl="0"/>
            <a:r>
              <a:rPr lang="en-US" sz="2000" dirty="0" smtClean="0">
                <a:latin typeface="+mj-lt"/>
                <a:cs typeface="Times New Roman" pitchFamily="18" charset="0"/>
              </a:rPr>
              <a:t>Project Goals </a:t>
            </a:r>
            <a:endParaRPr lang="en-IN" sz="2000" dirty="0" smtClean="0">
              <a:latin typeface="+mj-lt"/>
              <a:cs typeface="Times New Roman" pitchFamily="18" charset="0"/>
            </a:endParaRPr>
          </a:p>
          <a:p>
            <a:pPr lvl="0"/>
            <a:r>
              <a:rPr lang="en-US" sz="2000" dirty="0" smtClean="0">
                <a:latin typeface="+mj-lt"/>
                <a:cs typeface="Times New Roman" pitchFamily="18" charset="0"/>
              </a:rPr>
              <a:t>Description about Sensors </a:t>
            </a:r>
            <a:endParaRPr lang="en-IN" sz="2000" dirty="0" smtClean="0">
              <a:latin typeface="+mj-lt"/>
              <a:cs typeface="Times New Roman" pitchFamily="18" charset="0"/>
            </a:endParaRPr>
          </a:p>
          <a:p>
            <a:pPr lvl="0"/>
            <a:r>
              <a:rPr lang="en-US" sz="2000" dirty="0" smtClean="0">
                <a:latin typeface="+mj-lt"/>
                <a:cs typeface="Times New Roman" pitchFamily="18" charset="0"/>
              </a:rPr>
              <a:t>Description about the SRS</a:t>
            </a:r>
            <a:endParaRPr lang="en-IN" sz="2000" dirty="0" smtClean="0">
              <a:latin typeface="+mj-lt"/>
              <a:cs typeface="Times New Roman" pitchFamily="18" charset="0"/>
            </a:endParaRPr>
          </a:p>
          <a:p>
            <a:pPr lvl="0"/>
            <a:r>
              <a:rPr lang="en-US" sz="2000" dirty="0" smtClean="0">
                <a:latin typeface="+mj-lt"/>
                <a:cs typeface="Times New Roman" pitchFamily="18" charset="0"/>
              </a:rPr>
              <a:t>Description about the Design Architecture with Class Diagram and Sequence Diagram</a:t>
            </a:r>
            <a:endParaRPr lang="en-IN" sz="2000" dirty="0" smtClean="0">
              <a:latin typeface="+mj-lt"/>
              <a:cs typeface="Times New Roman" pitchFamily="18" charset="0"/>
            </a:endParaRPr>
          </a:p>
          <a:p>
            <a:pPr lvl="0"/>
            <a:r>
              <a:rPr lang="en-US" sz="2000" dirty="0" smtClean="0">
                <a:latin typeface="+mj-lt"/>
                <a:cs typeface="Times New Roman" pitchFamily="18" charset="0"/>
              </a:rPr>
              <a:t>Implementation details</a:t>
            </a:r>
            <a:endParaRPr lang="en-IN" sz="2000" dirty="0" smtClean="0">
              <a:latin typeface="+mj-lt"/>
              <a:cs typeface="Times New Roman" pitchFamily="18" charset="0"/>
            </a:endParaRPr>
          </a:p>
          <a:p>
            <a:pPr lvl="0"/>
            <a:r>
              <a:rPr lang="en-US" sz="2000" dirty="0" smtClean="0">
                <a:latin typeface="+mj-lt"/>
                <a:cs typeface="Times New Roman" pitchFamily="18" charset="0"/>
              </a:rPr>
              <a:t>Results</a:t>
            </a:r>
            <a:endParaRPr lang="en-IN" sz="2000" dirty="0" smtClean="0">
              <a:latin typeface="+mj-lt"/>
              <a:cs typeface="Times New Roman" pitchFamily="18" charset="0"/>
            </a:endParaRPr>
          </a:p>
          <a:p>
            <a:pPr lvl="0"/>
            <a:r>
              <a:rPr lang="en-US" sz="2000" dirty="0" smtClean="0">
                <a:latin typeface="+mj-lt"/>
                <a:cs typeface="Times New Roman" pitchFamily="18" charset="0"/>
              </a:rPr>
              <a:t>Conclusion and Future work</a:t>
            </a:r>
            <a:endParaRPr lang="en-IN" sz="2000" dirty="0" smtClean="0">
              <a:latin typeface="+mj-lt"/>
              <a:cs typeface="Times New Roman" pitchFamily="18" charset="0"/>
            </a:endParaRPr>
          </a:p>
          <a:p>
            <a:pPr lvl="0"/>
            <a:r>
              <a:rPr lang="en-US" sz="2000" dirty="0" smtClean="0">
                <a:latin typeface="+mj-lt"/>
                <a:cs typeface="Times New Roman" pitchFamily="18" charset="0"/>
              </a:rPr>
              <a:t>Bibliography</a:t>
            </a:r>
            <a:endParaRPr lang="en-IN" sz="2000" dirty="0" smtClean="0">
              <a:latin typeface="+mj-lt"/>
              <a:cs typeface="Times New Roman" pitchFamily="18" charset="0"/>
            </a:endParaRPr>
          </a:p>
          <a:p>
            <a:pPr lvl="1">
              <a:buNone/>
            </a:pPr>
            <a:endParaRPr lang="en-US" sz="2200" dirty="0" smtClean="0">
              <a:latin typeface="Times New Roman" pitchFamily="18" charset="0"/>
              <a:cs typeface="Times New Roman" pitchFamily="18" charset="0"/>
            </a:endParaRPr>
          </a:p>
        </p:txBody>
      </p:sp>
    </p:spTree>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2500" b="1" dirty="0" smtClean="0">
                <a:effectLst>
                  <a:outerShdw blurRad="38100" dist="38100" dir="2700000" algn="tl">
                    <a:srgbClr val="000000">
                      <a:alpha val="43137"/>
                    </a:srgbClr>
                  </a:outerShdw>
                </a:effectLst>
              </a:rPr>
              <a:t>SEQUENCE DIAGRAM</a:t>
            </a:r>
            <a:endParaRPr lang="en-IN" sz="2500"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990600"/>
            <a:ext cx="8229600" cy="5135563"/>
          </a:xfrm>
        </p:spPr>
        <p:txBody>
          <a:bodyPr>
            <a:normAutofit/>
          </a:bodyPr>
          <a:lstStyle/>
          <a:p>
            <a:r>
              <a:rPr lang="en-US" sz="2000" dirty="0" smtClean="0"/>
              <a:t>Its used to describe the order i.e. the sequence in which the events are to be executed</a:t>
            </a:r>
          </a:p>
          <a:p>
            <a:r>
              <a:rPr lang="en-US" sz="2000" dirty="0" smtClean="0"/>
              <a:t>In figure 5 and figure6 we can see that the user initiates the sequence of events by sending their credentials. Later this is authenticated and on successful authentication it sends the acknowledgement back to the user.</a:t>
            </a:r>
          </a:p>
          <a:p>
            <a:r>
              <a:rPr lang="en-US" sz="2000" dirty="0" smtClean="0"/>
              <a:t>The user can then access the respective features i.e. the cloud or Gmail.</a:t>
            </a:r>
          </a:p>
          <a:p>
            <a:r>
              <a:rPr lang="en-US" sz="2000" dirty="0" smtClean="0"/>
              <a:t>Similarly the sequence diagrams for working of the project , data access and remote access are given in the following slides describing the sequence in which the activities occur and the relationship or interdependencies among them. </a:t>
            </a:r>
            <a:endParaRPr lang="en-IN" sz="2000" dirty="0" smtClean="0"/>
          </a:p>
          <a:p>
            <a:r>
              <a:rPr lang="en-US" sz="2000" dirty="0" smtClean="0"/>
              <a:t>A class diagram only shows the static nature of the system where as the sequence diagram shows the dynamic nature and relationships among different classes.</a:t>
            </a:r>
            <a:endParaRPr lang="en-IN" sz="2000" dirty="0"/>
          </a:p>
        </p:txBody>
      </p:sp>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381000" y="990600"/>
            <a:ext cx="8352226" cy="4495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514600" y="5791200"/>
            <a:ext cx="3886200" cy="369332"/>
          </a:xfrm>
          <a:prstGeom prst="rect">
            <a:avLst/>
          </a:prstGeom>
          <a:noFill/>
        </p:spPr>
        <p:txBody>
          <a:bodyPr wrap="square" rtlCol="0">
            <a:spAutoFit/>
          </a:bodyPr>
          <a:lstStyle/>
          <a:p>
            <a:pPr algn="ctr"/>
            <a:r>
              <a:rPr lang="en-US" b="1" dirty="0" smtClean="0"/>
              <a:t>Figure 5 </a:t>
            </a:r>
            <a:r>
              <a:rPr lang="en-US" dirty="0" smtClean="0"/>
              <a:t>Cloud Login</a:t>
            </a:r>
            <a:endParaRPr lang="en-IN" dirty="0"/>
          </a:p>
        </p:txBody>
      </p:sp>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381000" y="457200"/>
            <a:ext cx="8382000" cy="53118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286000" y="6096000"/>
            <a:ext cx="4267200" cy="369332"/>
          </a:xfrm>
          <a:prstGeom prst="rect">
            <a:avLst/>
          </a:prstGeom>
          <a:noFill/>
        </p:spPr>
        <p:txBody>
          <a:bodyPr wrap="square" rtlCol="0">
            <a:spAutoFit/>
          </a:bodyPr>
          <a:lstStyle/>
          <a:p>
            <a:pPr algn="ctr"/>
            <a:r>
              <a:rPr lang="en-US" b="1" dirty="0" smtClean="0"/>
              <a:t>Figure 6 </a:t>
            </a:r>
            <a:r>
              <a:rPr lang="en-US" dirty="0" smtClean="0"/>
              <a:t>Gmail Login</a:t>
            </a:r>
            <a:endParaRPr lang="en-IN" dirty="0"/>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609600" y="457200"/>
            <a:ext cx="78486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514600" y="5791200"/>
            <a:ext cx="3962400" cy="369332"/>
          </a:xfrm>
          <a:prstGeom prst="rect">
            <a:avLst/>
          </a:prstGeom>
          <a:noFill/>
        </p:spPr>
        <p:txBody>
          <a:bodyPr wrap="square" rtlCol="0">
            <a:spAutoFit/>
          </a:bodyPr>
          <a:lstStyle/>
          <a:p>
            <a:pPr algn="ctr"/>
            <a:r>
              <a:rPr lang="en-US" b="1" dirty="0" smtClean="0"/>
              <a:t>Figure 7 </a:t>
            </a:r>
            <a:r>
              <a:rPr lang="en-US" dirty="0" smtClean="0"/>
              <a:t>Remote Access </a:t>
            </a:r>
            <a:endParaRPr lang="en-IN" dirty="0"/>
          </a:p>
        </p:txBody>
      </p:sp>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381000" y="228600"/>
            <a:ext cx="8305800"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590800" y="5943600"/>
            <a:ext cx="3581400" cy="369332"/>
          </a:xfrm>
          <a:prstGeom prst="rect">
            <a:avLst/>
          </a:prstGeom>
          <a:noFill/>
        </p:spPr>
        <p:txBody>
          <a:bodyPr wrap="square" rtlCol="0">
            <a:spAutoFit/>
          </a:bodyPr>
          <a:lstStyle/>
          <a:p>
            <a:pPr algn="ctr"/>
            <a:r>
              <a:rPr lang="en-US" b="1" dirty="0" smtClean="0"/>
              <a:t>Figure 8 </a:t>
            </a:r>
            <a:r>
              <a:rPr lang="en-US" dirty="0" smtClean="0"/>
              <a:t>Working</a:t>
            </a:r>
            <a:endParaRPr lang="en-IN" dirty="0"/>
          </a:p>
        </p:txBody>
      </p:sp>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533400" y="228600"/>
            <a:ext cx="8229600" cy="5562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3429000" y="6096000"/>
            <a:ext cx="3048000" cy="381000"/>
          </a:xfrm>
          <a:prstGeom prst="rect">
            <a:avLst/>
          </a:prstGeom>
          <a:noFill/>
        </p:spPr>
        <p:txBody>
          <a:bodyPr wrap="square" rtlCol="0">
            <a:spAutoFit/>
          </a:bodyPr>
          <a:lstStyle/>
          <a:p>
            <a:pPr algn="ctr"/>
            <a:r>
              <a:rPr lang="en-US" b="1" dirty="0" smtClean="0"/>
              <a:t>Figure 9 </a:t>
            </a:r>
            <a:r>
              <a:rPr lang="en-US" dirty="0" smtClean="0"/>
              <a:t>Data Access</a:t>
            </a:r>
            <a:endParaRPr lang="en-IN" dirty="0"/>
          </a:p>
        </p:txBody>
      </p:sp>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sz="2500" b="1" dirty="0" smtClean="0">
                <a:effectLst>
                  <a:outerShdw blurRad="38100" dist="38100" dir="2700000" algn="tl">
                    <a:srgbClr val="000000">
                      <a:alpha val="43137"/>
                    </a:srgbClr>
                  </a:outerShdw>
                </a:effectLst>
              </a:rPr>
              <a:t>IMPLEMENTATION</a:t>
            </a:r>
            <a:r>
              <a:rPr lang="en-US" dirty="0" smtClean="0"/>
              <a:t> </a:t>
            </a:r>
            <a:endParaRPr lang="en-IN" dirty="0"/>
          </a:p>
        </p:txBody>
      </p:sp>
      <p:sp>
        <p:nvSpPr>
          <p:cNvPr id="4" name="Content Placeholder 2"/>
          <p:cNvSpPr>
            <a:spLocks noGrp="1"/>
          </p:cNvSpPr>
          <p:nvPr>
            <p:ph idx="1"/>
          </p:nvPr>
        </p:nvSpPr>
        <p:spPr>
          <a:xfrm>
            <a:off x="457200" y="990600"/>
            <a:ext cx="8229600" cy="5135563"/>
          </a:xfrm>
        </p:spPr>
        <p:txBody>
          <a:bodyPr>
            <a:normAutofit/>
          </a:bodyPr>
          <a:lstStyle/>
          <a:p>
            <a:r>
              <a:rPr lang="en-US" sz="2000" dirty="0" smtClean="0"/>
              <a:t>The connections are made as shown in figure 10. For initially loading the OS into Raspberry Pi2 we use monitor, keyboard and mouse.</a:t>
            </a:r>
          </a:p>
          <a:p>
            <a:endParaRPr lang="en-IN" sz="2000" dirty="0"/>
          </a:p>
        </p:txBody>
      </p:sp>
      <p:pic>
        <p:nvPicPr>
          <p:cNvPr id="5" name="Picture 2"/>
          <p:cNvPicPr>
            <a:picLocks noChangeAspect="1" noChangeArrowheads="1"/>
          </p:cNvPicPr>
          <p:nvPr/>
        </p:nvPicPr>
        <p:blipFill>
          <a:blip r:embed="rId2" cstate="print"/>
          <a:srcRect/>
          <a:stretch>
            <a:fillRect/>
          </a:stretch>
        </p:blipFill>
        <p:spPr bwMode="auto">
          <a:xfrm>
            <a:off x="1143000" y="1752600"/>
            <a:ext cx="6781800" cy="43395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514600" y="6324600"/>
            <a:ext cx="3581400" cy="369332"/>
          </a:xfrm>
          <a:prstGeom prst="rect">
            <a:avLst/>
          </a:prstGeom>
          <a:noFill/>
        </p:spPr>
        <p:txBody>
          <a:bodyPr wrap="square" rtlCol="0">
            <a:spAutoFit/>
          </a:bodyPr>
          <a:lstStyle/>
          <a:p>
            <a:pPr algn="ctr"/>
            <a:r>
              <a:rPr lang="en-US" b="1" dirty="0" smtClean="0"/>
              <a:t>Figure 10 </a:t>
            </a:r>
            <a:r>
              <a:rPr lang="en-US" dirty="0" smtClean="0"/>
              <a:t>Pin Diagram</a:t>
            </a:r>
            <a:endParaRPr lang="en-IN" dirty="0"/>
          </a:p>
        </p:txBody>
      </p:sp>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r>
              <a:rPr lang="en-US" sz="2500" b="1" dirty="0" smtClean="0">
                <a:effectLst>
                  <a:outerShdw blurRad="38100" dist="38100" dir="2700000" algn="tl">
                    <a:srgbClr val="000000">
                      <a:alpha val="43137"/>
                    </a:srgbClr>
                  </a:outerShdw>
                </a:effectLst>
              </a:rPr>
              <a:t>TOOLS AND TECHNOLOIES USED</a:t>
            </a:r>
            <a:endParaRPr lang="en-IN" sz="2500"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914400"/>
            <a:ext cx="8229600" cy="5211763"/>
          </a:xfrm>
        </p:spPr>
        <p:txBody>
          <a:bodyPr>
            <a:normAutofit/>
          </a:bodyPr>
          <a:lstStyle/>
          <a:p>
            <a:r>
              <a:rPr lang="en-US" sz="2000" dirty="0" smtClean="0"/>
              <a:t>Various software applications are used namely</a:t>
            </a:r>
          </a:p>
          <a:p>
            <a:pPr lvl="1"/>
            <a:r>
              <a:rPr lang="en-US" sz="1600" dirty="0" smtClean="0"/>
              <a:t>SD card Formatter to initially erase all the data on the SD card.</a:t>
            </a:r>
          </a:p>
          <a:p>
            <a:pPr lvl="1"/>
            <a:r>
              <a:rPr lang="en-US" sz="1600" dirty="0" smtClean="0"/>
              <a:t> Angry IP scanner to detect the IP addresses of all devices connected to a Wi-Fi network.</a:t>
            </a:r>
          </a:p>
          <a:p>
            <a:pPr lvl="1"/>
            <a:r>
              <a:rPr lang="en-US" sz="1600" dirty="0" smtClean="0"/>
              <a:t>Putty is a SSH telnet software which is used to remotely access the Raspbian OS’s terminal.</a:t>
            </a:r>
          </a:p>
          <a:p>
            <a:pPr lvl="1"/>
            <a:r>
              <a:rPr lang="en-US" sz="1600" dirty="0" smtClean="0"/>
              <a:t>VNC viewer is used to access the virtualized Raspbian OS.</a:t>
            </a:r>
          </a:p>
          <a:p>
            <a:endParaRPr lang="en-US" sz="2000" dirty="0" smtClean="0"/>
          </a:p>
          <a:p>
            <a:r>
              <a:rPr lang="en-US" sz="2000" dirty="0" smtClean="0"/>
              <a:t>Python is used for developing and writing the code to remotely access the raw temperature and parse it to obtain the actual temperature and also to send Gmail Alerts along with pictures of the surroundings if the temperature exceeds the threshold value.</a:t>
            </a:r>
          </a:p>
          <a:p>
            <a:r>
              <a:rPr lang="en-US" sz="2000" dirty="0" smtClean="0"/>
              <a:t>MySQL database for offline persistent storage.</a:t>
            </a:r>
          </a:p>
          <a:p>
            <a:r>
              <a:rPr lang="en-US" sz="2000" dirty="0" smtClean="0"/>
              <a:t>PrivateEyePi open source cloud.</a:t>
            </a:r>
          </a:p>
          <a:p>
            <a:r>
              <a:rPr lang="en-US" sz="2000" dirty="0" smtClean="0"/>
              <a:t>RaspiCheck Android application.</a:t>
            </a:r>
          </a:p>
          <a:p>
            <a:r>
              <a:rPr lang="en-US" sz="2000" dirty="0" smtClean="0"/>
              <a:t>Tenda Wi-Fi adapter.</a:t>
            </a:r>
          </a:p>
          <a:p>
            <a:endParaRPr lang="en-US" sz="2000" dirty="0" smtClean="0"/>
          </a:p>
          <a:p>
            <a:pPr lvl="1"/>
            <a:endParaRPr lang="en-IN" sz="1600" dirty="0"/>
          </a:p>
        </p:txBody>
      </p:sp>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print"/>
          <a:srcRect/>
          <a:stretch>
            <a:fillRect/>
          </a:stretch>
        </p:blipFill>
        <p:spPr bwMode="auto">
          <a:xfrm>
            <a:off x="1676400" y="228600"/>
            <a:ext cx="5251450" cy="579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514600" y="6172200"/>
            <a:ext cx="3962400" cy="369332"/>
          </a:xfrm>
          <a:prstGeom prst="rect">
            <a:avLst/>
          </a:prstGeom>
          <a:noFill/>
        </p:spPr>
        <p:txBody>
          <a:bodyPr wrap="square" rtlCol="0">
            <a:spAutoFit/>
          </a:bodyPr>
          <a:lstStyle/>
          <a:p>
            <a:pPr algn="ctr"/>
            <a:r>
              <a:rPr lang="en-US" b="1" dirty="0" smtClean="0"/>
              <a:t>Figure 11 </a:t>
            </a:r>
            <a:r>
              <a:rPr lang="en-US" dirty="0" smtClean="0"/>
              <a:t>Flow Chart </a:t>
            </a:r>
            <a:endParaRPr lang="en-IN" dirty="0"/>
          </a:p>
        </p:txBody>
      </p:sp>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b="1" dirty="0" smtClean="0">
                <a:effectLst>
                  <a:outerShdw blurRad="38100" dist="38100" dir="2700000" algn="tl">
                    <a:srgbClr val="000000">
                      <a:alpha val="43137"/>
                    </a:srgbClr>
                  </a:outerShdw>
                </a:effectLst>
              </a:rPr>
              <a:t>INITIAL SETUP</a:t>
            </a:r>
            <a:endParaRPr lang="en-IN" sz="2500"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pPr>
              <a:buNone/>
            </a:pPr>
            <a:r>
              <a:rPr lang="en-US" sz="1800" dirty="0" smtClean="0"/>
              <a:t>Configure raspberry pi by loading NOOBS.</a:t>
            </a:r>
          </a:p>
          <a:p>
            <a:r>
              <a:rPr lang="en-US" sz="1800" dirty="0" smtClean="0"/>
              <a:t>Identify sensors using Linux commands</a:t>
            </a:r>
          </a:p>
          <a:p>
            <a:r>
              <a:rPr lang="en-US" sz="1800" b="1" dirty="0" smtClean="0"/>
              <a:t>sudo modprobe w1-gpio</a:t>
            </a:r>
          </a:p>
          <a:p>
            <a:r>
              <a:rPr lang="en-US" sz="1800" b="1" dirty="0" smtClean="0"/>
              <a:t>sudo modprobe w1-therm</a:t>
            </a:r>
          </a:p>
          <a:p>
            <a:r>
              <a:rPr lang="en-US" sz="1800" b="1" dirty="0" err="1" smtClean="0"/>
              <a:t>Cd</a:t>
            </a:r>
            <a:r>
              <a:rPr lang="en-US" sz="1800" b="1" dirty="0" smtClean="0"/>
              <a:t> /sys/bus/w1/devices</a:t>
            </a:r>
          </a:p>
          <a:p>
            <a:r>
              <a:rPr lang="en-US" sz="1800" dirty="0" smtClean="0"/>
              <a:t>We found the sensor ids to be </a:t>
            </a:r>
            <a:r>
              <a:rPr lang="en-US" sz="1800" b="1" dirty="0" smtClean="0"/>
              <a:t>28_031462453fff</a:t>
            </a:r>
            <a:r>
              <a:rPr lang="en-US" sz="1800" dirty="0" smtClean="0"/>
              <a:t> and </a:t>
            </a:r>
            <a:r>
              <a:rPr lang="en-US" sz="1800" b="1" dirty="0" smtClean="0"/>
              <a:t>28_04146467c8ff</a:t>
            </a:r>
            <a:endParaRPr lang="en-US" sz="1800" dirty="0" smtClean="0"/>
          </a:p>
          <a:p>
            <a:r>
              <a:rPr lang="en-US" sz="1800" dirty="0" smtClean="0"/>
              <a:t>The raw temperature can be obtained by using the following commands</a:t>
            </a:r>
            <a:r>
              <a:rPr lang="en-US" sz="1800" b="1" dirty="0" smtClean="0"/>
              <a:t> </a:t>
            </a:r>
            <a:r>
              <a:rPr lang="en-US" sz="1800" dirty="0" smtClean="0"/>
              <a:t>shown in the diagram given in the next slide.</a:t>
            </a:r>
          </a:p>
          <a:p>
            <a:r>
              <a:rPr lang="en-US" sz="1800" dirty="0" smtClean="0"/>
              <a:t>Then the raspberry pi is remotely accessed using angry IP scanner and Putty.</a:t>
            </a:r>
          </a:p>
          <a:p>
            <a:r>
              <a:rPr lang="en-US" sz="1800" dirty="0" smtClean="0"/>
              <a:t>Later VNC viewer is used to access the Raspbian OS’s GUI.</a:t>
            </a:r>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0"/>
            <a:ext cx="8229600" cy="1143000"/>
          </a:xfrm>
        </p:spPr>
        <p:txBody>
          <a:bodyPr>
            <a:normAutofit/>
          </a:bodyPr>
          <a:lstStyle/>
          <a:p>
            <a:r>
              <a:rPr lang="en-US" sz="2500" b="1" dirty="0" smtClean="0">
                <a:effectLst>
                  <a:outerShdw blurRad="38100" dist="38100" dir="2700000" algn="tl">
                    <a:srgbClr val="000000">
                      <a:alpha val="43137"/>
                    </a:srgbClr>
                  </a:outerShdw>
                </a:effectLst>
              </a:rPr>
              <a:t>PROJECT GOALS </a:t>
            </a:r>
            <a:endParaRPr lang="en-IN" sz="2500" b="1" dirty="0">
              <a:effectLst>
                <a:outerShdw blurRad="38100" dist="38100" dir="2700000" algn="tl">
                  <a:srgbClr val="000000">
                    <a:alpha val="43137"/>
                  </a:srgbClr>
                </a:outerShdw>
              </a:effectLst>
            </a:endParaRPr>
          </a:p>
        </p:txBody>
      </p:sp>
      <p:sp>
        <p:nvSpPr>
          <p:cNvPr id="7" name="Content Placeholder 2"/>
          <p:cNvSpPr>
            <a:spLocks noGrp="1"/>
          </p:cNvSpPr>
          <p:nvPr>
            <p:ph idx="1"/>
          </p:nvPr>
        </p:nvSpPr>
        <p:spPr>
          <a:xfrm>
            <a:off x="381000" y="1295400"/>
            <a:ext cx="8229600" cy="4953000"/>
          </a:xfrm>
        </p:spPr>
        <p:txBody>
          <a:bodyPr>
            <a:normAutofit/>
          </a:bodyPr>
          <a:lstStyle/>
          <a:p>
            <a:pPr algn="just">
              <a:buNone/>
            </a:pPr>
            <a:r>
              <a:rPr lang="en-US" sz="2000" dirty="0" smtClean="0"/>
              <a:t>1.Remotely measure the inside and outside </a:t>
            </a:r>
            <a:r>
              <a:rPr lang="en-US" sz="2000" b="1" dirty="0" smtClean="0"/>
              <a:t>room temperature.</a:t>
            </a:r>
          </a:p>
          <a:p>
            <a:pPr lvl="1" algn="just"/>
            <a:r>
              <a:rPr lang="en-US" sz="1800" dirty="0" smtClean="0"/>
              <a:t>This is done by using Putty and VNC Viewer with the help of DS18B20 sensors</a:t>
            </a:r>
          </a:p>
          <a:p>
            <a:pPr marL="457200" indent="-457200">
              <a:buNone/>
            </a:pPr>
            <a:r>
              <a:rPr lang="en-US" sz="2000" dirty="0" smtClean="0"/>
              <a:t>2.Send a </a:t>
            </a:r>
            <a:r>
              <a:rPr lang="en-US" sz="2000" b="1" dirty="0" smtClean="0"/>
              <a:t>Gmail alert</a:t>
            </a:r>
            <a:r>
              <a:rPr lang="en-US" sz="2000" dirty="0" smtClean="0"/>
              <a:t> when the temperature exceeds the threshold value.</a:t>
            </a:r>
          </a:p>
          <a:p>
            <a:pPr marL="857250" lvl="1" indent="-457200" algn="just"/>
            <a:r>
              <a:rPr lang="en-US" sz="1800" dirty="0" smtClean="0"/>
              <a:t>Achieved using python code and SMTP. </a:t>
            </a:r>
            <a:endParaRPr lang="en-US" sz="2000" dirty="0" smtClean="0"/>
          </a:p>
          <a:p>
            <a:pPr marL="457200" indent="-457200" algn="just">
              <a:buNone/>
            </a:pPr>
            <a:r>
              <a:rPr lang="en-US" sz="2000" dirty="0" smtClean="0"/>
              <a:t>3.Take a </a:t>
            </a:r>
            <a:r>
              <a:rPr lang="en-US" sz="2000" b="1" dirty="0" smtClean="0"/>
              <a:t>picture</a:t>
            </a:r>
            <a:r>
              <a:rPr lang="en-US" sz="2000" dirty="0" smtClean="0"/>
              <a:t> of the surroundings when the temperature exceeds the threshold value and send it along with the Email.</a:t>
            </a:r>
          </a:p>
          <a:p>
            <a:pPr marL="857250" lvl="1" indent="-457200" algn="just"/>
            <a:r>
              <a:rPr lang="en-US" sz="1800" dirty="0" smtClean="0"/>
              <a:t>Achieved using python code and Raspberry Pi camera module</a:t>
            </a:r>
            <a:endParaRPr lang="en-IN" sz="2200" dirty="0" smtClean="0"/>
          </a:p>
          <a:p>
            <a:pPr marL="457200" indent="-457200" algn="just">
              <a:buNone/>
            </a:pPr>
            <a:r>
              <a:rPr lang="en-US" sz="2000" dirty="0" smtClean="0"/>
              <a:t>4.Update the temperature values in an open source cloud access it from anywhere.</a:t>
            </a:r>
          </a:p>
          <a:p>
            <a:pPr marL="857250" lvl="1" indent="-457200" algn="just"/>
            <a:r>
              <a:rPr lang="en-US" sz="1800" b="1" dirty="0" smtClean="0"/>
              <a:t>PrivateEyePi</a:t>
            </a:r>
            <a:r>
              <a:rPr lang="en-US" sz="1800" dirty="0" smtClean="0"/>
              <a:t> is the open source cloud used for this purpose.</a:t>
            </a:r>
          </a:p>
          <a:p>
            <a:pPr marL="457200" indent="-457200" algn="just">
              <a:buNone/>
            </a:pPr>
            <a:r>
              <a:rPr lang="en-US" sz="2000" dirty="0" smtClean="0"/>
              <a:t>5.A mobile application to check the temperature value</a:t>
            </a:r>
          </a:p>
          <a:p>
            <a:pPr marL="857250" lvl="1" indent="-457200" algn="just"/>
            <a:r>
              <a:rPr lang="en-US" sz="1800" b="1" dirty="0" smtClean="0"/>
              <a:t>RaspiCheck</a:t>
            </a:r>
            <a:r>
              <a:rPr lang="en-US" sz="1800" dirty="0" smtClean="0"/>
              <a:t> is used for this purpose.</a:t>
            </a:r>
          </a:p>
          <a:p>
            <a:pPr marL="457200" indent="-457200" algn="just">
              <a:buNone/>
            </a:pPr>
            <a:r>
              <a:rPr lang="en-US" sz="2000" dirty="0" smtClean="0"/>
              <a:t>6.Providing persistent offline storage of temperature readings. </a:t>
            </a:r>
          </a:p>
          <a:p>
            <a:pPr marL="857250" lvl="1" indent="-457200" algn="just"/>
            <a:r>
              <a:rPr lang="en-US" sz="1800" dirty="0" smtClean="0"/>
              <a:t>Database in </a:t>
            </a:r>
            <a:r>
              <a:rPr lang="en-US" sz="1800" b="1" dirty="0" smtClean="0"/>
              <a:t>MySQL </a:t>
            </a:r>
            <a:r>
              <a:rPr lang="en-US" sz="1800" dirty="0" smtClean="0"/>
              <a:t>is created for this purpose.</a:t>
            </a:r>
          </a:p>
        </p:txBody>
      </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2" cstate="print"/>
          <a:srcRect/>
          <a:stretch>
            <a:fillRect/>
          </a:stretch>
        </p:blipFill>
        <p:spPr bwMode="auto">
          <a:xfrm>
            <a:off x="914400" y="228600"/>
            <a:ext cx="7467600" cy="563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2438400" y="6019800"/>
            <a:ext cx="4114800" cy="381000"/>
          </a:xfrm>
          <a:prstGeom prst="rect">
            <a:avLst/>
          </a:prstGeom>
          <a:noFill/>
        </p:spPr>
        <p:txBody>
          <a:bodyPr wrap="square" rtlCol="0">
            <a:spAutoFit/>
          </a:bodyPr>
          <a:lstStyle/>
          <a:p>
            <a:pPr algn="ctr"/>
            <a:r>
              <a:rPr lang="en-US" b="1" dirty="0" smtClean="0"/>
              <a:t>Figure 12 </a:t>
            </a:r>
            <a:r>
              <a:rPr lang="en-US" dirty="0" smtClean="0"/>
              <a:t>Initial Setup</a:t>
            </a:r>
            <a:endParaRPr lang="en-IN" dirty="0"/>
          </a:p>
        </p:txBody>
      </p:sp>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838200" y="228600"/>
            <a:ext cx="7239000" cy="5876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828800" y="6248400"/>
            <a:ext cx="5181600" cy="369332"/>
          </a:xfrm>
          <a:prstGeom prst="rect">
            <a:avLst/>
          </a:prstGeom>
          <a:noFill/>
        </p:spPr>
        <p:txBody>
          <a:bodyPr wrap="square" rtlCol="0">
            <a:spAutoFit/>
          </a:bodyPr>
          <a:lstStyle/>
          <a:p>
            <a:pPr algn="ctr"/>
            <a:r>
              <a:rPr lang="en-US" b="1" dirty="0" smtClean="0"/>
              <a:t>Figure 12 </a:t>
            </a:r>
            <a:r>
              <a:rPr lang="en-US" dirty="0" smtClean="0"/>
              <a:t>Remotely accessing raspberry pi</a:t>
            </a:r>
            <a:endParaRPr lang="en-IN" dirty="0"/>
          </a:p>
        </p:txBody>
      </p:sp>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srcRect/>
          <a:stretch>
            <a:fillRect/>
          </a:stretch>
        </p:blipFill>
        <p:spPr bwMode="auto">
          <a:xfrm>
            <a:off x="914400" y="381000"/>
            <a:ext cx="7086600" cy="5362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1676400" y="5943600"/>
            <a:ext cx="5867400" cy="369332"/>
          </a:xfrm>
          <a:prstGeom prst="rect">
            <a:avLst/>
          </a:prstGeom>
          <a:noFill/>
        </p:spPr>
        <p:txBody>
          <a:bodyPr wrap="square" rtlCol="0">
            <a:spAutoFit/>
          </a:bodyPr>
          <a:lstStyle/>
          <a:p>
            <a:pPr algn="ctr"/>
            <a:r>
              <a:rPr lang="en-US" b="1" dirty="0" smtClean="0">
                <a:effectLst>
                  <a:outerShdw blurRad="38100" dist="38100" dir="2700000" algn="tl">
                    <a:srgbClr val="000000">
                      <a:alpha val="43137"/>
                    </a:srgbClr>
                  </a:outerShdw>
                </a:effectLst>
              </a:rPr>
              <a:t>Figure 13 </a:t>
            </a:r>
            <a:r>
              <a:rPr lang="en-US" dirty="0" smtClean="0">
                <a:effectLst>
                  <a:outerShdw blurRad="38100" dist="38100" dir="2700000" algn="tl">
                    <a:srgbClr val="000000">
                      <a:alpha val="43137"/>
                    </a:srgbClr>
                  </a:outerShdw>
                </a:effectLst>
              </a:rPr>
              <a:t>Remotely accessing Raspberrypi using VNCviewer</a:t>
            </a:r>
            <a:endParaRPr lang="en-IN" dirty="0">
              <a:effectLst>
                <a:outerShdw blurRad="38100" dist="38100" dir="2700000" algn="tl">
                  <a:srgbClr val="000000">
                    <a:alpha val="43137"/>
                  </a:srgbClr>
                </a:outerShdw>
              </a:effectLst>
            </a:endParaRPr>
          </a:p>
        </p:txBody>
      </p:sp>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172200"/>
          </a:xfrm>
        </p:spPr>
        <p:txBody>
          <a:bodyPr>
            <a:normAutofit fontScale="85000" lnSpcReduction="20000"/>
          </a:bodyPr>
          <a:lstStyle/>
          <a:p>
            <a:pPr algn="ctr">
              <a:buNone/>
            </a:pPr>
            <a:r>
              <a:rPr lang="en-US" sz="2900" b="1" dirty="0" smtClean="0">
                <a:effectLst>
                  <a:outerShdw blurRad="38100" dist="38100" dir="2700000" algn="tl">
                    <a:srgbClr val="000000">
                      <a:alpha val="43137"/>
                    </a:srgbClr>
                  </a:outerShdw>
                </a:effectLst>
              </a:rPr>
              <a:t>DESIGN INTRODUCTION</a:t>
            </a:r>
          </a:p>
          <a:p>
            <a:pPr algn="ctr">
              <a:buNone/>
            </a:pPr>
            <a:endParaRPr lang="en-US" sz="2900" b="1" dirty="0" smtClean="0">
              <a:effectLst>
                <a:outerShdw blurRad="38100" dist="38100" dir="2700000" algn="tl">
                  <a:srgbClr val="000000">
                    <a:alpha val="43137"/>
                  </a:srgbClr>
                </a:outerShdw>
              </a:effectLst>
            </a:endParaRPr>
          </a:p>
          <a:p>
            <a:pPr algn="just"/>
            <a:r>
              <a:rPr lang="en-US" sz="2400" dirty="0" smtClean="0"/>
              <a:t>In order in to optimize the design process and also to ensure that the design is efficient and the final product designed meets the desired requirements and achieves the goals and objectives of the project, it is essential to divide the project into various components or modules whose description has to be defined clearly.</a:t>
            </a:r>
            <a:endParaRPr lang="en-IN" sz="2400" dirty="0" smtClean="0"/>
          </a:p>
          <a:p>
            <a:pPr algn="just"/>
            <a:r>
              <a:rPr lang="en-IN" sz="2400" b="1" dirty="0" smtClean="0"/>
              <a:t>Modular design</a:t>
            </a:r>
            <a:r>
              <a:rPr lang="en-IN" sz="2400" dirty="0" smtClean="0"/>
              <a:t>, or "modularity in design", is a design approach that subdivides a system into smaller parts called modules or skids, which can be independently created and then used in different systems. A modular system can be characterized by functional partitioning into discrete scalable, reusable modules, rigorous use of well-defined modular interfaces, and making use of industry standards for interfaces.</a:t>
            </a:r>
          </a:p>
          <a:p>
            <a:pPr algn="just"/>
            <a:r>
              <a:rPr lang="en-US" sz="2400" dirty="0" smtClean="0"/>
              <a:t>The different modules needed and their description for the wireless temperature monitoring system are given below</a:t>
            </a:r>
            <a:endParaRPr lang="en-IN" sz="2400" dirty="0" smtClean="0"/>
          </a:p>
          <a:p>
            <a:pPr lvl="0" algn="just"/>
            <a:r>
              <a:rPr lang="en-US" sz="2400" b="1" dirty="0" smtClean="0"/>
              <a:t>Remote Temperature Measurement Module</a:t>
            </a:r>
            <a:r>
              <a:rPr lang="en-US" sz="2400" dirty="0" smtClean="0"/>
              <a:t>: This module is responsible for retrieving the raw data from the DS18B20 sensors and parses it to obtain the actual temperature and the temperature can be accessed remotely using Putty and VNCviewer. </a:t>
            </a:r>
            <a:endParaRPr lang="en-IN" sz="2400" dirty="0" smtClean="0"/>
          </a:p>
          <a:p>
            <a:pPr lvl="0" algn="just"/>
            <a:r>
              <a:rPr lang="en-US" sz="2400" b="1" dirty="0" smtClean="0"/>
              <a:t>Camera Module</a:t>
            </a:r>
            <a:r>
              <a:rPr lang="en-US" sz="2400" dirty="0" smtClean="0"/>
              <a:t>: This module is responsible to interfacing with the raspberry pi camera module and to take a picture of the surroundings when the room temperature exceeds the threshold value.</a:t>
            </a:r>
            <a:endParaRPr lang="en-IN" sz="2400" dirty="0" smtClean="0"/>
          </a:p>
          <a:p>
            <a:pPr>
              <a:buNone/>
            </a:pPr>
            <a:endParaRPr lang="en-US" sz="2000" b="1" dirty="0" smtClean="0">
              <a:effectLst>
                <a:outerShdw blurRad="38100" dist="38100" dir="2700000" algn="tl">
                  <a:srgbClr val="000000">
                    <a:alpha val="43137"/>
                  </a:srgbClr>
                </a:outerShdw>
              </a:effectLst>
            </a:endParaRPr>
          </a:p>
          <a:p>
            <a:pPr>
              <a:buNone/>
            </a:pPr>
            <a:endParaRPr lang="en-IN" sz="2000" b="1" dirty="0" smtClean="0">
              <a:effectLst>
                <a:outerShdw blurRad="38100" dist="38100" dir="2700000" algn="tl">
                  <a:srgbClr val="000000">
                    <a:alpha val="43137"/>
                  </a:srgbClr>
                </a:outerShdw>
              </a:effectLst>
            </a:endParaRPr>
          </a:p>
        </p:txBody>
      </p:sp>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19799"/>
          </a:xfrm>
        </p:spPr>
        <p:txBody>
          <a:bodyPr>
            <a:normAutofit/>
          </a:bodyPr>
          <a:lstStyle/>
          <a:p>
            <a:pPr lvl="0" algn="just">
              <a:buNone/>
            </a:pPr>
            <a:endParaRPr lang="en-IN" sz="2000" dirty="0" smtClean="0"/>
          </a:p>
          <a:p>
            <a:pPr lvl="0" algn="just"/>
            <a:r>
              <a:rPr lang="en-US" sz="2000" b="1" dirty="0" smtClean="0"/>
              <a:t>Database Module</a:t>
            </a:r>
            <a:r>
              <a:rPr lang="en-US" sz="2000" dirty="0" smtClean="0"/>
              <a:t>: This module’s function is to update the data into the backend MySQL database using python code. </a:t>
            </a:r>
            <a:endParaRPr lang="en-IN" sz="2000" dirty="0" smtClean="0"/>
          </a:p>
          <a:p>
            <a:pPr lvl="0" algn="just"/>
            <a:r>
              <a:rPr lang="en-US" sz="2000" dirty="0" smtClean="0"/>
              <a:t>.</a:t>
            </a:r>
            <a:r>
              <a:rPr lang="en-US" sz="2000" b="1" dirty="0" smtClean="0"/>
              <a:t>Cloud Module</a:t>
            </a:r>
            <a:r>
              <a:rPr lang="en-US" sz="2000" dirty="0" smtClean="0"/>
              <a:t>: This module’s function is to update the temperature values into the cloud so that it can be accessible anywhere </a:t>
            </a:r>
            <a:endParaRPr lang="en-IN" sz="2000" dirty="0" smtClean="0"/>
          </a:p>
          <a:p>
            <a:pPr lvl="0" algn="just"/>
            <a:r>
              <a:rPr lang="en-US" sz="2000" b="1" dirty="0" smtClean="0"/>
              <a:t>Email Module</a:t>
            </a:r>
            <a:r>
              <a:rPr lang="en-US" sz="2000" dirty="0" smtClean="0"/>
              <a:t>: This module’s function is to send an Email alert to the intended recipient’s Gmail account if the temperature exceeds the predefined value using python code.</a:t>
            </a:r>
            <a:endParaRPr lang="en-IN" sz="2000" dirty="0" smtClean="0"/>
          </a:p>
          <a:p>
            <a:pPr lvl="0" algn="just"/>
            <a:r>
              <a:rPr lang="en-US" sz="2000" b="1" dirty="0" smtClean="0"/>
              <a:t>Mobile App Module</a:t>
            </a:r>
            <a:r>
              <a:rPr lang="en-US" sz="2000" dirty="0" smtClean="0"/>
              <a:t>: This module’s function is to remotely connect to the raspberry pi and determine the current inside and outside room temperature using RaspiCheck Android Application.</a:t>
            </a:r>
            <a:endParaRPr lang="en-IN" sz="2000" dirty="0" smtClean="0"/>
          </a:p>
          <a:p>
            <a:pPr>
              <a:buNone/>
            </a:pPr>
            <a:endParaRPr lang="en-IN" sz="2000" dirty="0" smtClean="0"/>
          </a:p>
        </p:txBody>
      </p:sp>
    </p:spTree>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r>
              <a:rPr lang="en-US" sz="2500" b="1" dirty="0" smtClean="0">
                <a:effectLst>
                  <a:outerShdw blurRad="38100" dist="38100" dir="2700000" algn="tl">
                    <a:srgbClr val="000000">
                      <a:alpha val="43137"/>
                    </a:srgbClr>
                  </a:outerShdw>
                </a:effectLst>
              </a:rPr>
              <a:t>ALGORITHM</a:t>
            </a:r>
            <a:endParaRPr lang="en-IN" sz="2500"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914400"/>
            <a:ext cx="8229600" cy="5211763"/>
          </a:xfrm>
        </p:spPr>
        <p:txBody>
          <a:bodyPr>
            <a:normAutofit/>
          </a:bodyPr>
          <a:lstStyle/>
          <a:p>
            <a:endParaRPr lang="en-US" sz="2000" dirty="0" smtClean="0"/>
          </a:p>
          <a:p>
            <a:r>
              <a:rPr lang="en-US" sz="2000" dirty="0" smtClean="0"/>
              <a:t>Input: RaspberryPi with all the necessary connections.</a:t>
            </a:r>
            <a:endParaRPr lang="en-IN" sz="2000" dirty="0" smtClean="0"/>
          </a:p>
          <a:p>
            <a:r>
              <a:rPr lang="en-US" sz="2000" dirty="0" smtClean="0"/>
              <a:t>Output: Updating Temperature values to cloud, database and sending Email Alert </a:t>
            </a:r>
            <a:endParaRPr lang="en-IN" sz="2000" dirty="0" smtClean="0"/>
          </a:p>
          <a:p>
            <a:pPr lvl="1">
              <a:buNone/>
            </a:pPr>
            <a:endParaRPr lang="en-US" sz="1600" dirty="0" smtClean="0"/>
          </a:p>
          <a:p>
            <a:pPr lvl="1">
              <a:buNone/>
            </a:pPr>
            <a:r>
              <a:rPr lang="en-US" sz="1600" dirty="0" smtClean="0"/>
              <a:t>1. Rd  </a:t>
            </a:r>
            <a:r>
              <a:rPr lang="en-US" sz="1600" dirty="0" smtClean="0">
                <a:sym typeface="Wingdings"/>
              </a:rPr>
              <a:t></a:t>
            </a:r>
            <a:r>
              <a:rPr lang="en-US" sz="1600" dirty="0" smtClean="0"/>
              <a:t> Raw data from DS18B20sensors</a:t>
            </a:r>
            <a:endParaRPr lang="en-IN" sz="1600" dirty="0" smtClean="0"/>
          </a:p>
          <a:p>
            <a:pPr lvl="1">
              <a:buNone/>
            </a:pPr>
            <a:r>
              <a:rPr lang="en-US" sz="1600" dirty="0" smtClean="0"/>
              <a:t>2. P (Rd)   // parsing the raw data to obtain the actual temperature values.</a:t>
            </a:r>
            <a:endParaRPr lang="en-IN" sz="1600" dirty="0" smtClean="0"/>
          </a:p>
          <a:p>
            <a:pPr lvl="1">
              <a:buNone/>
            </a:pPr>
            <a:r>
              <a:rPr lang="en-US" sz="1600" dirty="0" smtClean="0"/>
              <a:t>3. Update inside and outside room temperatures to the cloud.</a:t>
            </a:r>
            <a:endParaRPr lang="en-IN" sz="1600" dirty="0" smtClean="0"/>
          </a:p>
          <a:p>
            <a:pPr lvl="1">
              <a:buNone/>
            </a:pPr>
            <a:r>
              <a:rPr lang="en-US" sz="1600" dirty="0" smtClean="0"/>
              <a:t>4. While(</a:t>
            </a:r>
            <a:r>
              <a:rPr lang="en-US" sz="1600" dirty="0" err="1" smtClean="0"/>
              <a:t>InsideRt</a:t>
            </a:r>
            <a:r>
              <a:rPr lang="en-US" sz="1600" dirty="0" smtClean="0"/>
              <a:t> &gt; 30 )   //</a:t>
            </a:r>
            <a:r>
              <a:rPr lang="en-US" sz="1600" dirty="0" err="1" smtClean="0"/>
              <a:t>InsideRt</a:t>
            </a:r>
            <a:r>
              <a:rPr lang="en-US" sz="1600" dirty="0" smtClean="0"/>
              <a:t> refers to inside room temperature</a:t>
            </a:r>
            <a:endParaRPr lang="en-IN" sz="1600" dirty="0" smtClean="0"/>
          </a:p>
          <a:p>
            <a:pPr lvl="1">
              <a:buNone/>
            </a:pPr>
            <a:r>
              <a:rPr lang="en-US" sz="1600" dirty="0" smtClean="0"/>
              <a:t>5. </a:t>
            </a:r>
            <a:r>
              <a:rPr lang="en-US" sz="1600" dirty="0" err="1" smtClean="0"/>
              <a:t>Img</a:t>
            </a:r>
            <a:r>
              <a:rPr lang="en-US" sz="1600" dirty="0" smtClean="0"/>
              <a:t>  </a:t>
            </a:r>
            <a:r>
              <a:rPr lang="en-US" sz="1600" dirty="0" smtClean="0">
                <a:sym typeface="Wingdings"/>
              </a:rPr>
              <a:t></a:t>
            </a:r>
            <a:r>
              <a:rPr lang="en-US" sz="1600" dirty="0" smtClean="0"/>
              <a:t> Picture taken using raspberry pi camera module</a:t>
            </a:r>
            <a:endParaRPr lang="en-IN" sz="1600" dirty="0" smtClean="0"/>
          </a:p>
          <a:p>
            <a:pPr lvl="1">
              <a:buNone/>
            </a:pPr>
            <a:r>
              <a:rPr lang="en-US" sz="1600" dirty="0" smtClean="0"/>
              <a:t>6. Send Email Alert with </a:t>
            </a:r>
            <a:r>
              <a:rPr lang="en-US" sz="1600" dirty="0" err="1" smtClean="0"/>
              <a:t>Img</a:t>
            </a:r>
            <a:r>
              <a:rPr lang="en-US" sz="1600" dirty="0" smtClean="0"/>
              <a:t> as attachment </a:t>
            </a:r>
            <a:endParaRPr lang="en-IN" sz="1600" dirty="0" smtClean="0"/>
          </a:p>
          <a:p>
            <a:pPr lvl="1">
              <a:buNone/>
            </a:pPr>
            <a:r>
              <a:rPr lang="en-US" sz="1600" dirty="0" smtClean="0"/>
              <a:t>7. Update temperature values to database.</a:t>
            </a:r>
            <a:endParaRPr lang="en-IN" sz="1600" dirty="0" smtClean="0"/>
          </a:p>
          <a:p>
            <a:pPr lvl="1">
              <a:buNone/>
            </a:pPr>
            <a:r>
              <a:rPr lang="en-US" sz="1600" dirty="0" smtClean="0"/>
              <a:t>8. Loop back to step 1</a:t>
            </a:r>
            <a:endParaRPr lang="en-IN" sz="1600" dirty="0" smtClean="0"/>
          </a:p>
          <a:p>
            <a:pPr>
              <a:buNone/>
            </a:pPr>
            <a:r>
              <a:rPr lang="en-US" sz="2000" dirty="0" smtClean="0"/>
              <a:t> </a:t>
            </a:r>
            <a:endParaRPr lang="en-IN" sz="2000" dirty="0" smtClean="0"/>
          </a:p>
          <a:p>
            <a:endParaRPr lang="en-IN" sz="2000" dirty="0"/>
          </a:p>
        </p:txBody>
      </p:sp>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r>
              <a:rPr lang="en-US" sz="2500" b="1" dirty="0" smtClean="0">
                <a:effectLst>
                  <a:outerShdw blurRad="38100" dist="38100" dir="2700000" algn="tl">
                    <a:srgbClr val="000000">
                      <a:alpha val="43137"/>
                    </a:srgbClr>
                  </a:outerShdw>
                </a:effectLst>
              </a:rPr>
              <a:t>RESULTS</a:t>
            </a:r>
            <a:endParaRPr lang="en-IN" sz="2500" dirty="0"/>
          </a:p>
        </p:txBody>
      </p:sp>
      <p:sp>
        <p:nvSpPr>
          <p:cNvPr id="3" name="Content Placeholder 2"/>
          <p:cNvSpPr>
            <a:spLocks noGrp="1"/>
          </p:cNvSpPr>
          <p:nvPr>
            <p:ph idx="1"/>
          </p:nvPr>
        </p:nvSpPr>
        <p:spPr>
          <a:xfrm>
            <a:off x="457200" y="838200"/>
            <a:ext cx="8229600" cy="5287963"/>
          </a:xfrm>
        </p:spPr>
        <p:txBody>
          <a:bodyPr>
            <a:normAutofit/>
          </a:bodyPr>
          <a:lstStyle/>
          <a:p>
            <a:r>
              <a:rPr lang="en-US" sz="2000" dirty="0" smtClean="0"/>
              <a:t>All the intended objectives of the project has been successfully achieved and the correct temperature values are update to the cloud and also inserted into the database.</a:t>
            </a:r>
          </a:p>
          <a:p>
            <a:r>
              <a:rPr lang="en-US" sz="2000" dirty="0" smtClean="0"/>
              <a:t>This has been shown in figure 14-20.</a:t>
            </a:r>
            <a:endParaRPr lang="en-IN" sz="2000" dirty="0"/>
          </a:p>
        </p:txBody>
      </p:sp>
      <p:pic>
        <p:nvPicPr>
          <p:cNvPr id="4" name="Picture 2"/>
          <p:cNvPicPr>
            <a:picLocks noChangeAspect="1" noChangeArrowheads="1"/>
          </p:cNvPicPr>
          <p:nvPr/>
        </p:nvPicPr>
        <p:blipFill>
          <a:blip r:embed="rId2" cstate="print"/>
          <a:srcRect/>
          <a:stretch>
            <a:fillRect/>
          </a:stretch>
        </p:blipFill>
        <p:spPr bwMode="auto">
          <a:xfrm>
            <a:off x="1524000" y="2209800"/>
            <a:ext cx="5791200" cy="3886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1905000" y="6248400"/>
            <a:ext cx="5080000" cy="369332"/>
          </a:xfrm>
          <a:prstGeom prst="rect">
            <a:avLst/>
          </a:prstGeom>
        </p:spPr>
        <p:txBody>
          <a:bodyPr wrap="square">
            <a:spAutoFit/>
          </a:bodyPr>
          <a:lstStyle/>
          <a:p>
            <a:pPr algn="ctr"/>
            <a:r>
              <a:rPr lang="en-US" b="1" dirty="0" smtClean="0">
                <a:effectLst>
                  <a:outerShdw blurRad="38100" dist="38100" dir="2700000" algn="tl">
                    <a:srgbClr val="000000">
                      <a:alpha val="43137"/>
                    </a:srgbClr>
                  </a:outerShdw>
                </a:effectLst>
              </a:rPr>
              <a:t>Figure 14 </a:t>
            </a:r>
            <a:r>
              <a:rPr lang="en-US" dirty="0" smtClean="0">
                <a:effectLst>
                  <a:outerShdw blurRad="38100" dist="38100" dir="2700000" algn="tl">
                    <a:srgbClr val="000000">
                      <a:alpha val="43137"/>
                    </a:srgbClr>
                  </a:outerShdw>
                </a:effectLst>
              </a:rPr>
              <a:t>Database</a:t>
            </a:r>
            <a:endParaRPr lang="en-IN" dirty="0">
              <a:effectLst>
                <a:outerShdw blurRad="38100" dist="38100" dir="2700000" algn="tl">
                  <a:srgbClr val="000000">
                    <a:alpha val="43137"/>
                  </a:srgbClr>
                </a:outerShdw>
              </a:effectLst>
            </a:endParaRPr>
          </a:p>
        </p:txBody>
      </p:sp>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172200"/>
          </a:xfrm>
        </p:spPr>
        <p:txBody>
          <a:bodyPr>
            <a:normAutofit/>
          </a:bodyPr>
          <a:lstStyle/>
          <a:p>
            <a:r>
              <a:rPr lang="en-US" sz="1800" dirty="0" smtClean="0"/>
              <a:t>By using a </a:t>
            </a:r>
            <a:r>
              <a:rPr lang="en-US" sz="1800" b="1" dirty="0" smtClean="0"/>
              <a:t>python code </a:t>
            </a:r>
            <a:r>
              <a:rPr lang="en-US" sz="1800" dirty="0" smtClean="0"/>
              <a:t>the raw temperature is converted to get the actual temperature which is printed on the console after every 5seconds.</a:t>
            </a:r>
          </a:p>
          <a:p>
            <a:r>
              <a:rPr lang="en-US" sz="1800" dirty="0" smtClean="0"/>
              <a:t>Also the temperature readings are inserted into a </a:t>
            </a:r>
            <a:r>
              <a:rPr lang="en-US" sz="1800" b="1" dirty="0" smtClean="0"/>
              <a:t>database</a:t>
            </a:r>
            <a:r>
              <a:rPr lang="en-US" sz="1800" dirty="0" smtClean="0"/>
              <a:t> whose backend is configured using </a:t>
            </a:r>
            <a:r>
              <a:rPr lang="en-US" sz="1800" b="1" dirty="0" smtClean="0"/>
              <a:t>Mysql</a:t>
            </a:r>
            <a:r>
              <a:rPr lang="en-US" sz="1800" dirty="0" smtClean="0"/>
              <a:t>.</a:t>
            </a:r>
          </a:p>
          <a:p>
            <a:pPr>
              <a:buNone/>
            </a:pPr>
            <a:endParaRPr lang="en-US" sz="1800" dirty="0" smtClean="0"/>
          </a:p>
          <a:p>
            <a:endParaRPr lang="en-US" sz="1800" dirty="0" smtClean="0"/>
          </a:p>
          <a:p>
            <a:pPr>
              <a:buNone/>
            </a:pPr>
            <a:endParaRPr lang="en-IN" sz="1800" dirty="0"/>
          </a:p>
        </p:txBody>
      </p:sp>
      <p:pic>
        <p:nvPicPr>
          <p:cNvPr id="4100" name="Picture 4"/>
          <p:cNvPicPr>
            <a:picLocks noChangeAspect="1" noChangeArrowheads="1"/>
          </p:cNvPicPr>
          <p:nvPr/>
        </p:nvPicPr>
        <p:blipFill>
          <a:blip r:embed="rId2" cstate="print"/>
          <a:srcRect/>
          <a:stretch>
            <a:fillRect/>
          </a:stretch>
        </p:blipFill>
        <p:spPr bwMode="auto">
          <a:xfrm>
            <a:off x="1447800" y="2057400"/>
            <a:ext cx="6172200" cy="381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3048000" y="6172200"/>
            <a:ext cx="3124200" cy="381000"/>
          </a:xfrm>
          <a:prstGeom prst="rect">
            <a:avLst/>
          </a:prstGeom>
          <a:noFill/>
        </p:spPr>
        <p:txBody>
          <a:bodyPr wrap="square" rtlCol="0">
            <a:spAutoFit/>
          </a:bodyPr>
          <a:lstStyle/>
          <a:p>
            <a:pPr algn="ctr"/>
            <a:r>
              <a:rPr lang="en-US" b="1" dirty="0" smtClean="0"/>
              <a:t>Figure 15 </a:t>
            </a:r>
            <a:r>
              <a:rPr lang="en-US" dirty="0" smtClean="0"/>
              <a:t>Console</a:t>
            </a:r>
            <a:endParaRPr lang="en-IN" dirty="0"/>
          </a:p>
        </p:txBody>
      </p:sp>
    </p:spTree>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b="1" dirty="0" smtClean="0">
                <a:effectLst>
                  <a:outerShdw blurRad="38100" dist="38100" dir="2700000" algn="tl">
                    <a:srgbClr val="000000">
                      <a:alpha val="43137"/>
                    </a:srgbClr>
                  </a:outerShdw>
                </a:effectLst>
              </a:rPr>
              <a:t>GMAIL ALERT</a:t>
            </a:r>
            <a:endParaRPr lang="en-IN" sz="2500"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81000" y="1295400"/>
            <a:ext cx="8229600" cy="4525963"/>
          </a:xfrm>
        </p:spPr>
        <p:txBody>
          <a:bodyPr>
            <a:normAutofit/>
          </a:bodyPr>
          <a:lstStyle/>
          <a:p>
            <a:r>
              <a:rPr lang="en-US" sz="1800" dirty="0" smtClean="0"/>
              <a:t>When the inside room temperature exceeds a predefined limit a </a:t>
            </a:r>
            <a:r>
              <a:rPr lang="en-US" sz="1800" b="1" dirty="0" smtClean="0"/>
              <a:t>Email alert </a:t>
            </a:r>
            <a:r>
              <a:rPr lang="en-US" sz="1800" dirty="0" smtClean="0"/>
              <a:t>is sent to the intended recipient using python.</a:t>
            </a:r>
          </a:p>
          <a:p>
            <a:r>
              <a:rPr lang="en-US" sz="1800" dirty="0" smtClean="0"/>
              <a:t>Also a </a:t>
            </a:r>
            <a:r>
              <a:rPr lang="en-US" sz="1800" b="1" dirty="0" smtClean="0"/>
              <a:t>photo</a:t>
            </a:r>
            <a:r>
              <a:rPr lang="en-US" sz="1800" dirty="0" smtClean="0"/>
              <a:t> is taken and is stored on the </a:t>
            </a:r>
            <a:r>
              <a:rPr lang="en-US" sz="1800" b="1" dirty="0" smtClean="0"/>
              <a:t>remote system </a:t>
            </a:r>
            <a:r>
              <a:rPr lang="en-US" sz="1800" dirty="0" smtClean="0"/>
              <a:t>from which raspberry pi is accessed.</a:t>
            </a:r>
            <a:endParaRPr lang="en-IN" sz="1800" dirty="0"/>
          </a:p>
        </p:txBody>
      </p:sp>
      <p:pic>
        <p:nvPicPr>
          <p:cNvPr id="5" name="Picture 2"/>
          <p:cNvPicPr>
            <a:picLocks noChangeAspect="1" noChangeArrowheads="1"/>
          </p:cNvPicPr>
          <p:nvPr/>
        </p:nvPicPr>
        <p:blipFill>
          <a:blip r:embed="rId2" cstate="print"/>
          <a:srcRect/>
          <a:stretch>
            <a:fillRect/>
          </a:stretch>
        </p:blipFill>
        <p:spPr bwMode="auto">
          <a:xfrm>
            <a:off x="838200" y="2667000"/>
            <a:ext cx="7620000" cy="3352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514600" y="6172200"/>
            <a:ext cx="3581400" cy="369332"/>
          </a:xfrm>
          <a:prstGeom prst="rect">
            <a:avLst/>
          </a:prstGeom>
          <a:noFill/>
        </p:spPr>
        <p:txBody>
          <a:bodyPr wrap="square" rtlCol="0">
            <a:spAutoFit/>
          </a:bodyPr>
          <a:lstStyle/>
          <a:p>
            <a:pPr algn="ctr"/>
            <a:r>
              <a:rPr lang="en-US" b="1" dirty="0" smtClean="0"/>
              <a:t>Figure 16 </a:t>
            </a:r>
            <a:r>
              <a:rPr lang="en-US" dirty="0" smtClean="0"/>
              <a:t>Gmail Alert</a:t>
            </a:r>
            <a:endParaRPr lang="en-IN" dirty="0"/>
          </a:p>
        </p:txBody>
      </p:sp>
    </p:spTree>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b="1" dirty="0" smtClean="0">
                <a:effectLst>
                  <a:outerShdw blurRad="38100" dist="38100" dir="2700000" algn="tl">
                    <a:srgbClr val="000000">
                      <a:alpha val="43137"/>
                    </a:srgbClr>
                  </a:outerShdw>
                </a:effectLst>
              </a:rPr>
              <a:t>CLOUD ACCESS</a:t>
            </a:r>
            <a:endParaRPr lang="en-IN" sz="2500"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04800" y="1143000"/>
            <a:ext cx="8229600" cy="4525963"/>
          </a:xfrm>
        </p:spPr>
        <p:txBody>
          <a:bodyPr>
            <a:normAutofit/>
          </a:bodyPr>
          <a:lstStyle/>
          <a:p>
            <a:r>
              <a:rPr lang="en-US" sz="1800" dirty="0" smtClean="0"/>
              <a:t>The temperature that is being constantly sensed is also simultaneously stored in an open source cloud called </a:t>
            </a:r>
            <a:r>
              <a:rPr lang="en-US" sz="1800" b="1" dirty="0" smtClean="0"/>
              <a:t>privateeyepi </a:t>
            </a:r>
            <a:r>
              <a:rPr lang="en-US" sz="1800" dirty="0" smtClean="0"/>
              <a:t>which is best suited for cloud storage with respect to raspberry pi.</a:t>
            </a:r>
          </a:p>
          <a:p>
            <a:r>
              <a:rPr lang="en-US" sz="1800" dirty="0" smtClean="0"/>
              <a:t>The login page for cloud access is shown below.</a:t>
            </a:r>
            <a:endParaRPr lang="en-IN" sz="1800" dirty="0"/>
          </a:p>
        </p:txBody>
      </p:sp>
      <p:pic>
        <p:nvPicPr>
          <p:cNvPr id="5" name="Picture 4"/>
          <p:cNvPicPr/>
          <p:nvPr/>
        </p:nvPicPr>
        <p:blipFill>
          <a:blip r:embed="rId2" cstate="print"/>
          <a:srcRect/>
          <a:stretch>
            <a:fillRect/>
          </a:stretch>
        </p:blipFill>
        <p:spPr bwMode="auto">
          <a:xfrm>
            <a:off x="1295400" y="2438400"/>
            <a:ext cx="6781800" cy="381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2971800" y="6324600"/>
            <a:ext cx="3276600" cy="369332"/>
          </a:xfrm>
          <a:prstGeom prst="rect">
            <a:avLst/>
          </a:prstGeom>
          <a:noFill/>
        </p:spPr>
        <p:txBody>
          <a:bodyPr wrap="square" rtlCol="0">
            <a:spAutoFit/>
          </a:bodyPr>
          <a:lstStyle/>
          <a:p>
            <a:pPr algn="ctr"/>
            <a:r>
              <a:rPr lang="en-US" b="1" dirty="0" smtClean="0"/>
              <a:t>Figure 17 </a:t>
            </a:r>
            <a:r>
              <a:rPr lang="en-US" dirty="0" smtClean="0"/>
              <a:t>Cloud Access</a:t>
            </a:r>
            <a:endParaRPr lang="en-IN" dirty="0"/>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2500" b="1" dirty="0" smtClean="0">
                <a:effectLst>
                  <a:outerShdw blurRad="38100" dist="38100" dir="2700000" algn="tl">
                    <a:srgbClr val="000000">
                      <a:alpha val="43137"/>
                    </a:srgbClr>
                  </a:outerShdw>
                </a:effectLst>
              </a:rPr>
              <a:t>DESCRIPTION ABOUT SENSORS</a:t>
            </a:r>
            <a:endParaRPr lang="en-IN" sz="2500" dirty="0"/>
          </a:p>
        </p:txBody>
      </p:sp>
      <p:sp>
        <p:nvSpPr>
          <p:cNvPr id="3" name="Content Placeholder 2"/>
          <p:cNvSpPr>
            <a:spLocks noGrp="1"/>
          </p:cNvSpPr>
          <p:nvPr>
            <p:ph idx="1"/>
          </p:nvPr>
        </p:nvSpPr>
        <p:spPr>
          <a:xfrm>
            <a:off x="457200" y="1219200"/>
            <a:ext cx="8229600" cy="4906963"/>
          </a:xfrm>
        </p:spPr>
        <p:txBody>
          <a:bodyPr>
            <a:normAutofit lnSpcReduction="10000"/>
          </a:bodyPr>
          <a:lstStyle/>
          <a:p>
            <a:pPr algn="just"/>
            <a:r>
              <a:rPr lang="en-US" sz="2000" b="1" dirty="0" smtClean="0"/>
              <a:t>Two DS18B20</a:t>
            </a:r>
            <a:r>
              <a:rPr lang="en-US" sz="2000" dirty="0" smtClean="0"/>
              <a:t> sensors are used in this project. This semiconductor temperature sensor offers high accuracy and high linearity over an operating range of about 55 degree centigrade to 150 degree centigrade. It is an integrated circuit, and can therefore include extensive signal processing circuitry within the same package as the sensor thus eliminating additional circuitries. This sensor can be directly connected to the Raspberry pi’s GPIO pin and thus capable of direct and reliable communication with it. Other features are that it’s lightweight and has a wide power supply range (2.7 V to 5.5 V) and converts the temperature to a digital value in less than 1s. The ID’s of the sensors used are </a:t>
            </a:r>
            <a:r>
              <a:rPr lang="en-US" sz="2000" b="1" dirty="0" smtClean="0"/>
              <a:t>28_031462453fff</a:t>
            </a:r>
            <a:r>
              <a:rPr lang="en-US" sz="2000" dirty="0" smtClean="0"/>
              <a:t> and </a:t>
            </a:r>
            <a:r>
              <a:rPr lang="en-US" sz="2000" b="1" dirty="0" smtClean="0"/>
              <a:t>28_04146467c8ff</a:t>
            </a:r>
            <a:r>
              <a:rPr lang="en-US" sz="2000" dirty="0" smtClean="0"/>
              <a:t>.</a:t>
            </a:r>
          </a:p>
          <a:p>
            <a:pPr algn="just"/>
            <a:r>
              <a:rPr lang="en-US" sz="2000" smtClean="0"/>
              <a:t>A </a:t>
            </a:r>
            <a:r>
              <a:rPr lang="en-US" sz="2000" b="1" smtClean="0"/>
              <a:t>raspberry pi camera module </a:t>
            </a:r>
            <a:r>
              <a:rPr lang="en-US" sz="2000" smtClean="0"/>
              <a:t>is also used to take a picture of the surroundings when the temperature value exceeds the threshold value.</a:t>
            </a:r>
            <a:r>
              <a:rPr lang="en-IN" sz="2000" smtClean="0"/>
              <a:t> The Raspberry Pi camera module can be used to take high-definition video, as well as stills photographs. It’s easy to use for beginners, but has plenty to offer advanced users if you’re looking to expand your knowledge. </a:t>
            </a:r>
          </a:p>
          <a:p>
            <a:pPr>
              <a:buNone/>
            </a:pPr>
            <a:endParaRPr lang="en-IN" sz="2000" dirty="0"/>
          </a:p>
        </p:txBody>
      </p:sp>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867400"/>
          </a:xfrm>
        </p:spPr>
        <p:txBody>
          <a:bodyPr>
            <a:normAutofit/>
          </a:bodyPr>
          <a:lstStyle/>
          <a:p>
            <a:r>
              <a:rPr lang="en-US" sz="1800" dirty="0" smtClean="0"/>
              <a:t>Rather than just storing the temperature values in the open source cloud various features like </a:t>
            </a:r>
            <a:r>
              <a:rPr lang="en-US" sz="1800" b="1" dirty="0" smtClean="0"/>
              <a:t>graphs</a:t>
            </a:r>
            <a:r>
              <a:rPr lang="en-US" sz="1800" dirty="0" smtClean="0"/>
              <a:t> and </a:t>
            </a:r>
            <a:r>
              <a:rPr lang="en-US" sz="1800" b="1" dirty="0" smtClean="0"/>
              <a:t>calendars</a:t>
            </a:r>
            <a:r>
              <a:rPr lang="en-US" sz="1800" dirty="0" smtClean="0"/>
              <a:t> are used to keep track of the past temperature data and also  provide analysis of data that is being stored in the cloud.</a:t>
            </a:r>
          </a:p>
          <a:p>
            <a:r>
              <a:rPr lang="en-US" sz="1800" b="1" dirty="0" smtClean="0"/>
              <a:t>The dashboard </a:t>
            </a:r>
            <a:r>
              <a:rPr lang="en-US" sz="1800" dirty="0" smtClean="0"/>
              <a:t>along with graphs for Inside room temperature and Outside room temperature is shown below.</a:t>
            </a:r>
            <a:endParaRPr lang="en-IN" sz="1800" dirty="0"/>
          </a:p>
        </p:txBody>
      </p:sp>
      <p:pic>
        <p:nvPicPr>
          <p:cNvPr id="5" name="Picture 4"/>
          <p:cNvPicPr/>
          <p:nvPr/>
        </p:nvPicPr>
        <p:blipFill>
          <a:blip r:embed="rId2" cstate="print"/>
          <a:srcRect/>
          <a:stretch>
            <a:fillRect/>
          </a:stretch>
        </p:blipFill>
        <p:spPr bwMode="auto">
          <a:xfrm>
            <a:off x="1676400" y="2133600"/>
            <a:ext cx="6294755" cy="3897201"/>
          </a:xfrm>
          <a:prstGeom prst="rect">
            <a:avLst/>
          </a:prstGeom>
          <a:noFill/>
          <a:ln w="9525">
            <a:noFill/>
            <a:miter lim="800000"/>
            <a:headEnd/>
            <a:tailEnd/>
          </a:ln>
        </p:spPr>
      </p:pic>
      <p:sp>
        <p:nvSpPr>
          <p:cNvPr id="4" name="TextBox 3"/>
          <p:cNvSpPr txBox="1"/>
          <p:nvPr/>
        </p:nvSpPr>
        <p:spPr>
          <a:xfrm>
            <a:off x="2971800" y="6248400"/>
            <a:ext cx="3276600" cy="369332"/>
          </a:xfrm>
          <a:prstGeom prst="rect">
            <a:avLst/>
          </a:prstGeom>
          <a:noFill/>
        </p:spPr>
        <p:txBody>
          <a:bodyPr wrap="square" rtlCol="0">
            <a:spAutoFit/>
          </a:bodyPr>
          <a:lstStyle/>
          <a:p>
            <a:pPr algn="ctr"/>
            <a:r>
              <a:rPr lang="en-US" b="1" dirty="0" smtClean="0"/>
              <a:t>Figure 18 </a:t>
            </a:r>
            <a:r>
              <a:rPr lang="en-US" dirty="0" smtClean="0"/>
              <a:t>Cloud Access</a:t>
            </a:r>
            <a:endParaRPr lang="en-IN" dirty="0"/>
          </a:p>
        </p:txBody>
      </p:sp>
    </p:spTree>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1905000" y="152400"/>
            <a:ext cx="5562600" cy="2743200"/>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1905000" y="3505200"/>
            <a:ext cx="5486400" cy="2667000"/>
          </a:xfrm>
          <a:prstGeom prst="rect">
            <a:avLst/>
          </a:prstGeom>
          <a:noFill/>
          <a:ln w="9525">
            <a:noFill/>
            <a:miter lim="800000"/>
            <a:headEnd/>
            <a:tailEnd/>
          </a:ln>
        </p:spPr>
      </p:pic>
      <p:sp>
        <p:nvSpPr>
          <p:cNvPr id="6" name="TextBox 5"/>
          <p:cNvSpPr txBox="1"/>
          <p:nvPr/>
        </p:nvSpPr>
        <p:spPr>
          <a:xfrm>
            <a:off x="2286000" y="2971800"/>
            <a:ext cx="4876800" cy="369332"/>
          </a:xfrm>
          <a:prstGeom prst="rect">
            <a:avLst/>
          </a:prstGeom>
          <a:noFill/>
        </p:spPr>
        <p:txBody>
          <a:bodyPr wrap="square" rtlCol="0">
            <a:spAutoFit/>
          </a:bodyPr>
          <a:lstStyle/>
          <a:p>
            <a:pPr algn="ctr"/>
            <a:r>
              <a:rPr lang="en-US" b="1" dirty="0" smtClean="0"/>
              <a:t>Figure 19 </a:t>
            </a:r>
            <a:r>
              <a:rPr lang="en-US" dirty="0" smtClean="0"/>
              <a:t>Calendar for Inside Room temperature</a:t>
            </a:r>
            <a:endParaRPr lang="en-IN" dirty="0"/>
          </a:p>
        </p:txBody>
      </p:sp>
      <p:sp>
        <p:nvSpPr>
          <p:cNvPr id="7" name="TextBox 6"/>
          <p:cNvSpPr txBox="1"/>
          <p:nvPr/>
        </p:nvSpPr>
        <p:spPr>
          <a:xfrm>
            <a:off x="2133600" y="6324600"/>
            <a:ext cx="5257800" cy="369332"/>
          </a:xfrm>
          <a:prstGeom prst="rect">
            <a:avLst/>
          </a:prstGeom>
          <a:noFill/>
        </p:spPr>
        <p:txBody>
          <a:bodyPr wrap="square" rtlCol="0">
            <a:spAutoFit/>
          </a:bodyPr>
          <a:lstStyle/>
          <a:p>
            <a:pPr algn="ctr"/>
            <a:r>
              <a:rPr lang="en-US" b="1" dirty="0" smtClean="0"/>
              <a:t>Figure 20 </a:t>
            </a:r>
            <a:r>
              <a:rPr lang="en-US" dirty="0" smtClean="0"/>
              <a:t>Calendar for Outside room temperature</a:t>
            </a:r>
            <a:endParaRPr lang="en-IN" dirty="0"/>
          </a:p>
        </p:txBody>
      </p:sp>
    </p:spTree>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r>
              <a:rPr lang="en-US" sz="2500" b="1" dirty="0" smtClean="0">
                <a:effectLst>
                  <a:outerShdw blurRad="38100" dist="38100" dir="2700000" algn="tl">
                    <a:srgbClr val="000000">
                      <a:alpha val="43137"/>
                    </a:srgbClr>
                  </a:outerShdw>
                </a:effectLst>
              </a:rPr>
              <a:t>CONCLUSION AND FUTURE WORK</a:t>
            </a:r>
            <a:endParaRPr lang="en-IN" sz="2500"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838200"/>
            <a:ext cx="8229600" cy="5287963"/>
          </a:xfrm>
        </p:spPr>
        <p:txBody>
          <a:bodyPr>
            <a:normAutofit/>
          </a:bodyPr>
          <a:lstStyle/>
          <a:p>
            <a:r>
              <a:rPr lang="en-US" sz="2000" dirty="0" smtClean="0"/>
              <a:t>Thus we have designed a wireless temperature monitoring system that is capable of remotely measuring the temperature and updating the values to the cloud and database and also send Gmail alerts along with pictures when the temperature exceeds the user defined limit. </a:t>
            </a:r>
          </a:p>
          <a:p>
            <a:r>
              <a:rPr lang="en-US" sz="2000" dirty="0" smtClean="0"/>
              <a:t>All of the objectives of the project have been successfully completed and the desired results have been obtained.</a:t>
            </a:r>
          </a:p>
          <a:p>
            <a:r>
              <a:rPr lang="en-US" sz="2000" dirty="0" smtClean="0"/>
              <a:t>We would like to extend this project by examining or analyzing the effectiveness and the responsiveness of the open source cloud and to find out ways to improve them. Mobile notifications and Amazon Web Services’ SNS (Simple notification service) can be integrated to the wireless temperature monitoring system in order to have a much broader scope and range in terms of the notifications that are sent to the intended recipients apart from the Gmail alerts, cloud updates and database updates.</a:t>
            </a:r>
            <a:endParaRPr lang="en-IN" sz="2000" dirty="0"/>
          </a:p>
        </p:txBody>
      </p:sp>
    </p:spTree>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a:bodyPr>
          <a:lstStyle/>
          <a:p>
            <a:r>
              <a:rPr lang="en-US" sz="2500" b="1" smtClean="0">
                <a:effectLst>
                  <a:outerShdw blurRad="38100" dist="38100" dir="2700000" algn="tl">
                    <a:srgbClr val="000000">
                      <a:alpha val="43137"/>
                    </a:srgbClr>
                  </a:outerShdw>
                </a:effectLst>
              </a:rPr>
              <a:t>BIBLIOGRAPHY</a:t>
            </a:r>
            <a:endParaRPr lang="en-IN" sz="2500"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914400"/>
            <a:ext cx="8229600" cy="5211763"/>
          </a:xfrm>
        </p:spPr>
        <p:txBody>
          <a:bodyPr>
            <a:normAutofit/>
          </a:bodyPr>
          <a:lstStyle/>
          <a:p>
            <a:endParaRPr lang="en-US" sz="2000" dirty="0" smtClean="0"/>
          </a:p>
          <a:p>
            <a:r>
              <a:rPr lang="en-US" sz="2000" dirty="0" smtClean="0"/>
              <a:t>The following online links were used</a:t>
            </a:r>
          </a:p>
          <a:p>
            <a:pPr lvl="1"/>
            <a:r>
              <a:rPr lang="en-US" sz="1600" dirty="0" smtClean="0">
                <a:hlinkClick r:id="rId2"/>
              </a:rPr>
              <a:t>https://en.wikipedia.org/wiki/Wiki</a:t>
            </a:r>
            <a:endParaRPr lang="en-US" sz="1600" dirty="0" smtClean="0"/>
          </a:p>
          <a:p>
            <a:pPr lvl="1"/>
            <a:r>
              <a:rPr lang="en-US" sz="1600" dirty="0" smtClean="0">
                <a:hlinkClick r:id="rId3"/>
              </a:rPr>
              <a:t>https://www.raspberrypi.org/</a:t>
            </a:r>
            <a:endParaRPr lang="en-US" sz="1600" dirty="0" smtClean="0"/>
          </a:p>
          <a:p>
            <a:pPr lvl="1"/>
            <a:r>
              <a:rPr lang="en-US" sz="1600" dirty="0" smtClean="0">
                <a:hlinkClick r:id="rId4"/>
              </a:rPr>
              <a:t>http://www.projects.privateeyepi.com/home/temperature-gauge</a:t>
            </a:r>
            <a:endParaRPr lang="en-US" sz="1600" dirty="0" smtClean="0"/>
          </a:p>
          <a:p>
            <a:pPr lvl="1"/>
            <a:r>
              <a:rPr lang="en-US" sz="1600" dirty="0" smtClean="0">
                <a:hlinkClick r:id="rId5"/>
              </a:rPr>
              <a:t>http://www.element14.com/community/thread/34969/l/wireless-monitoring-system-using-raspberry-pi?displayFullThread=true</a:t>
            </a:r>
            <a:endParaRPr lang="en-US" sz="1600" dirty="0" smtClean="0"/>
          </a:p>
          <a:p>
            <a:pPr lvl="1"/>
            <a:r>
              <a:rPr lang="en-US" sz="1600" dirty="0" smtClean="0">
                <a:hlinkClick r:id="rId6"/>
              </a:rPr>
              <a:t>http://www.slideshare.net/KrishnaKumar272/smart-wireless-surveillance-monitoring-using-raspberry-pi</a:t>
            </a:r>
            <a:endParaRPr lang="en-US" sz="1600" dirty="0" smtClean="0"/>
          </a:p>
          <a:p>
            <a:pPr lvl="1"/>
            <a:r>
              <a:rPr lang="en-US" sz="1600" dirty="0" smtClean="0"/>
              <a:t>http://datasheets.maximintegrated.com/en/ds/DS18B20.pdf</a:t>
            </a:r>
          </a:p>
          <a:p>
            <a:pPr lvl="1"/>
            <a:endParaRPr lang="en-US" sz="1600" dirty="0" smtClean="0"/>
          </a:p>
          <a:p>
            <a:r>
              <a:rPr lang="en-US" sz="2000" dirty="0" smtClean="0"/>
              <a:t>The following books were very helpful</a:t>
            </a:r>
          </a:p>
          <a:p>
            <a:pPr marL="800100" lvl="1" indent="-342900">
              <a:buFont typeface="+mj-lt"/>
              <a:buAutoNum type="arabicPeriod"/>
            </a:pPr>
            <a:r>
              <a:rPr lang="en-IN" sz="1800" dirty="0" smtClean="0"/>
              <a:t>Raspberry Pi User Guide by Eben Upton and </a:t>
            </a:r>
            <a:r>
              <a:rPr lang="en-IN" sz="1800" dirty="0" smtClean="0">
                <a:hlinkClick r:id="rId7"/>
              </a:rPr>
              <a:t>Gareth </a:t>
            </a:r>
            <a:r>
              <a:rPr lang="en-IN" sz="1800" dirty="0" err="1" smtClean="0">
                <a:hlinkClick r:id="rId7"/>
              </a:rPr>
              <a:t>Halfacree</a:t>
            </a:r>
            <a:r>
              <a:rPr lang="en-IN" sz="1800" dirty="0" smtClean="0"/>
              <a:t>.</a:t>
            </a:r>
          </a:p>
          <a:p>
            <a:pPr marL="800100" lvl="1" indent="-342900">
              <a:buFont typeface="+mj-lt"/>
              <a:buAutoNum type="arabicPeriod"/>
            </a:pPr>
            <a:r>
              <a:rPr lang="en-IN" sz="1800" dirty="0" smtClean="0"/>
              <a:t>Raspberry Pi Projects for the Evil Genius by </a:t>
            </a:r>
            <a:r>
              <a:rPr lang="en-IN" sz="1800" dirty="0" smtClean="0">
                <a:hlinkClick r:id="rId8"/>
              </a:rPr>
              <a:t>Donald Norris</a:t>
            </a:r>
            <a:r>
              <a:rPr lang="en-IN" sz="1800" dirty="0" smtClean="0"/>
              <a:t>.</a:t>
            </a:r>
          </a:p>
          <a:p>
            <a:pPr marL="800100" lvl="1" indent="-342900">
              <a:buFont typeface="+mj-lt"/>
              <a:buAutoNum type="arabicPeriod"/>
            </a:pPr>
            <a:r>
              <a:rPr lang="en-US" sz="1800" dirty="0" smtClean="0"/>
              <a:t>Shan and M. Richardson Getting</a:t>
            </a:r>
            <a:r>
              <a:rPr lang="en-US" sz="1800" i="1" dirty="0" smtClean="0"/>
              <a:t> Started with Raspberry pi</a:t>
            </a:r>
            <a:r>
              <a:rPr lang="en-US" sz="1800" dirty="0" smtClean="0"/>
              <a:t>, 2012 :O'Reilly Media, Inc</a:t>
            </a:r>
            <a:endParaRPr lang="en-IN" sz="1800" dirty="0" smtClean="0"/>
          </a:p>
          <a:p>
            <a:pPr marL="800100" lvl="1" indent="-342900">
              <a:buFont typeface="+mj-lt"/>
              <a:buAutoNum type="arabicPeriod"/>
            </a:pPr>
            <a:endParaRPr lang="en-IN" sz="1800" dirty="0" smtClean="0"/>
          </a:p>
          <a:p>
            <a:pPr marL="800100" lvl="1" indent="-342900">
              <a:buNone/>
            </a:pPr>
            <a:endParaRPr lang="en-IN" sz="2000" dirty="0" smtClean="0"/>
          </a:p>
          <a:p>
            <a:pPr marL="800100" lvl="1" indent="-342900">
              <a:buFont typeface="+mj-lt"/>
              <a:buAutoNum type="arabicPeriod"/>
            </a:pPr>
            <a:endParaRPr lang="en-IN" sz="1600" dirty="0" smtClean="0"/>
          </a:p>
          <a:p>
            <a:endParaRPr lang="en-IN" sz="2000" dirty="0" smtClean="0"/>
          </a:p>
          <a:p>
            <a:pPr lvl="1"/>
            <a:endParaRPr lang="en-US" sz="1600" dirty="0" smtClean="0"/>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3" cstate="print"/>
          <a:srcRect/>
          <a:stretch>
            <a:fillRect/>
          </a:stretch>
        </p:blipFill>
        <p:spPr bwMode="auto">
          <a:xfrm>
            <a:off x="5257800" y="1524000"/>
            <a:ext cx="3048000" cy="304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556" name="Picture 4"/>
          <p:cNvPicPr>
            <a:picLocks noChangeAspect="1" noChangeArrowheads="1"/>
          </p:cNvPicPr>
          <p:nvPr/>
        </p:nvPicPr>
        <p:blipFill>
          <a:blip r:embed="rId4" cstate="print"/>
          <a:srcRect/>
          <a:stretch>
            <a:fillRect/>
          </a:stretch>
        </p:blipFill>
        <p:spPr bwMode="auto">
          <a:xfrm>
            <a:off x="914400" y="2057400"/>
            <a:ext cx="3696206" cy="2479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4953000" y="4876800"/>
            <a:ext cx="4648200" cy="369332"/>
          </a:xfrm>
          <a:prstGeom prst="rect">
            <a:avLst/>
          </a:prstGeom>
          <a:noFill/>
        </p:spPr>
        <p:txBody>
          <a:bodyPr wrap="square" rtlCol="0">
            <a:spAutoFit/>
          </a:bodyPr>
          <a:lstStyle/>
          <a:p>
            <a:r>
              <a:rPr lang="en-US" b="1" dirty="0" smtClean="0"/>
              <a:t>Figure 2 </a:t>
            </a:r>
            <a:r>
              <a:rPr lang="en-US" dirty="0" smtClean="0"/>
              <a:t>Raspberry Pi camera module</a:t>
            </a:r>
            <a:endParaRPr lang="en-IN" dirty="0"/>
          </a:p>
        </p:txBody>
      </p:sp>
      <p:sp>
        <p:nvSpPr>
          <p:cNvPr id="9" name="Rectangle 8"/>
          <p:cNvSpPr/>
          <p:nvPr/>
        </p:nvSpPr>
        <p:spPr>
          <a:xfrm>
            <a:off x="1295400" y="4876800"/>
            <a:ext cx="2588594" cy="369332"/>
          </a:xfrm>
          <a:prstGeom prst="rect">
            <a:avLst/>
          </a:prstGeom>
        </p:spPr>
        <p:txBody>
          <a:bodyPr wrap="none">
            <a:spAutoFit/>
          </a:bodyPr>
          <a:lstStyle/>
          <a:p>
            <a:pPr algn="ctr"/>
            <a:r>
              <a:rPr lang="en-US" b="1" dirty="0" smtClean="0"/>
              <a:t>Figure 1 </a:t>
            </a:r>
            <a:r>
              <a:rPr lang="en-US" dirty="0" smtClean="0"/>
              <a:t>DS18B20 sensors</a:t>
            </a:r>
            <a:endParaRPr lang="en-IN" dirty="0"/>
          </a:p>
        </p:txBody>
      </p:sp>
      <p:sp>
        <p:nvSpPr>
          <p:cNvPr id="11" name="TextBox 10"/>
          <p:cNvSpPr txBox="1"/>
          <p:nvPr/>
        </p:nvSpPr>
        <p:spPr>
          <a:xfrm>
            <a:off x="2133600" y="381000"/>
            <a:ext cx="4648200" cy="477054"/>
          </a:xfrm>
          <a:prstGeom prst="rect">
            <a:avLst/>
          </a:prstGeom>
          <a:noFill/>
        </p:spPr>
        <p:txBody>
          <a:bodyPr wrap="square" rtlCol="0">
            <a:spAutoFit/>
          </a:bodyPr>
          <a:lstStyle/>
          <a:p>
            <a:pPr algn="ctr"/>
            <a:r>
              <a:rPr lang="en-US" sz="2500" b="1" dirty="0" smtClean="0">
                <a:effectLst>
                  <a:outerShdw blurRad="38100" dist="38100" dir="2700000" algn="tl">
                    <a:srgbClr val="000000">
                      <a:alpha val="43137"/>
                    </a:srgbClr>
                  </a:outerShdw>
                </a:effectLst>
              </a:rPr>
              <a:t>SENSORS USED</a:t>
            </a:r>
            <a:endParaRPr lang="en-IN" sz="2500" b="1" dirty="0">
              <a:effectLst>
                <a:outerShdw blurRad="38100" dist="38100" dir="2700000" algn="tl">
                  <a:srgbClr val="000000">
                    <a:alpha val="43137"/>
                  </a:srgbClr>
                </a:outerShdw>
              </a:effectLst>
            </a:endParaRPr>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020762"/>
          </a:xfrm>
        </p:spPr>
        <p:txBody>
          <a:bodyPr>
            <a:normAutofit/>
          </a:bodyPr>
          <a:lstStyle/>
          <a:p>
            <a:r>
              <a:rPr lang="en-US" sz="2500" b="1" dirty="0" smtClean="0">
                <a:effectLst>
                  <a:outerShdw blurRad="38100" dist="38100" dir="2700000" algn="tl">
                    <a:srgbClr val="000000">
                      <a:alpha val="43137"/>
                    </a:srgbClr>
                  </a:outerShdw>
                </a:effectLst>
              </a:rPr>
              <a:t>DESCRIPTION ABOUT SRS</a:t>
            </a:r>
            <a:endParaRPr lang="en-IN" sz="2500"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143000"/>
            <a:ext cx="8229600" cy="4983163"/>
          </a:xfrm>
        </p:spPr>
        <p:txBody>
          <a:bodyPr>
            <a:normAutofit fontScale="92500" lnSpcReduction="10000"/>
          </a:bodyPr>
          <a:lstStyle/>
          <a:p>
            <a:pPr marL="457200" indent="-457200">
              <a:buNone/>
            </a:pPr>
            <a:r>
              <a:rPr lang="en-US" sz="2200" b="1" dirty="0" smtClean="0"/>
              <a:t>External Interface Requirements</a:t>
            </a:r>
            <a:endParaRPr lang="en-IN" sz="2200" dirty="0" smtClean="0"/>
          </a:p>
          <a:p>
            <a:pPr marL="457200" indent="-457200"/>
            <a:r>
              <a:rPr lang="en-US" sz="2200" b="1" dirty="0" smtClean="0"/>
              <a:t>User Interfaces</a:t>
            </a:r>
            <a:r>
              <a:rPr lang="en-US" sz="2200" dirty="0" smtClean="0"/>
              <a:t>: The user interfaces include cloud interface, mobile application interface and Virtual Network Computing Interface. The requirements of the user interfaces are that it needs to be highly interactive, efficient, and attractive but should yet be simple and must possess a sleek look. Also the interface must be able to accept input from a variety of devices and display the information in an organized manner using graphs and calendar which depicts the inside and outside room temperature. </a:t>
            </a:r>
          </a:p>
          <a:p>
            <a:r>
              <a:rPr lang="en-US" sz="2200" b="1" dirty="0" smtClean="0"/>
              <a:t>Hardware Interfaces</a:t>
            </a:r>
            <a:r>
              <a:rPr lang="en-US" sz="2200" dirty="0" smtClean="0"/>
              <a:t>: RaspberryPi2 Model B is the hardware device which is responsible for co-coordinating various activities with respect to the project. It is the core component of the project. Further DS18B20 sensors are used to measure the inside and outside room temperature. </a:t>
            </a:r>
            <a:r>
              <a:rPr lang="en-US" sz="2200" b="1" dirty="0" smtClean="0"/>
              <a:t>RaspberryPi2</a:t>
            </a:r>
            <a:r>
              <a:rPr lang="en-US" sz="2200" dirty="0" smtClean="0"/>
              <a:t> along with the </a:t>
            </a:r>
            <a:r>
              <a:rPr lang="en-US" sz="2200" b="1" dirty="0" smtClean="0"/>
              <a:t>sensors</a:t>
            </a:r>
            <a:r>
              <a:rPr lang="en-US" sz="2200" dirty="0" smtClean="0"/>
              <a:t> and the </a:t>
            </a:r>
            <a:r>
              <a:rPr lang="en-US" sz="2200" b="1" dirty="0" smtClean="0"/>
              <a:t>camera module</a:t>
            </a:r>
            <a:r>
              <a:rPr lang="en-US" sz="2200" dirty="0" smtClean="0"/>
              <a:t> acts as the hardware interface to the wireless temperature monitoring system project.  </a:t>
            </a:r>
          </a:p>
          <a:p>
            <a:endParaRPr lang="en-IN" sz="2000" dirty="0"/>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ormAutofit/>
          </a:bodyPr>
          <a:lstStyle/>
          <a:p>
            <a:pPr lvl="0" algn="just"/>
            <a:r>
              <a:rPr lang="en-US" sz="2000" b="1" dirty="0" smtClean="0"/>
              <a:t>Software Interfaces</a:t>
            </a:r>
            <a:r>
              <a:rPr lang="en-US" sz="2000" dirty="0" smtClean="0"/>
              <a:t>: A python code is written to read the raw temperature and it’s parsed to obtain the actual temperature which is then updated to the database and open source cloud and also if the inside room temperature exceeds the threshold value then an email alert with a photo is sent. Thus the </a:t>
            </a:r>
            <a:r>
              <a:rPr lang="en-US" sz="2000" b="1" dirty="0" smtClean="0"/>
              <a:t>python code</a:t>
            </a:r>
            <a:r>
              <a:rPr lang="en-US" sz="2000" dirty="0" smtClean="0"/>
              <a:t> together with the </a:t>
            </a:r>
            <a:r>
              <a:rPr lang="en-US" sz="2000" b="1" dirty="0" smtClean="0"/>
              <a:t>library routines </a:t>
            </a:r>
            <a:r>
              <a:rPr lang="en-US" sz="2000" dirty="0" smtClean="0"/>
              <a:t>act as the software interface to the wireless temperature monitoring system project. </a:t>
            </a:r>
            <a:endParaRPr lang="en-IN" sz="2000" dirty="0" smtClean="0"/>
          </a:p>
          <a:p>
            <a:pPr lvl="0" algn="just"/>
            <a:r>
              <a:rPr lang="en-US" sz="2000" b="1" dirty="0" smtClean="0"/>
              <a:t>Communication Interfaces</a:t>
            </a:r>
            <a:r>
              <a:rPr lang="en-US" sz="2000" dirty="0" smtClean="0"/>
              <a:t>: An end user can communicate with the project over the internet using the cloud service or by using the mobile application. The user can communicate with the sensors and RaspberryPi board using Putty and VNC viewer. Also filezilla helps in transferring files or data between RaspberryPi and windows. SMTP is the communication protocol used to send Emails to the intended recipient. </a:t>
            </a:r>
            <a:endParaRPr lang="en-IN" sz="2000" dirty="0" smtClean="0"/>
          </a:p>
          <a:p>
            <a:pPr algn="just"/>
            <a:endParaRPr lang="en-IN" sz="2000" dirty="0" smtClean="0"/>
          </a:p>
          <a:p>
            <a:endParaRPr lang="en-IN" sz="2000" dirty="0"/>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92162"/>
          </a:xfrm>
        </p:spPr>
        <p:txBody>
          <a:bodyPr>
            <a:normAutofit/>
          </a:bodyPr>
          <a:lstStyle/>
          <a:p>
            <a:r>
              <a:rPr lang="en-US" sz="2500" b="1" dirty="0" smtClean="0">
                <a:effectLst>
                  <a:outerShdw blurRad="38100" dist="38100" dir="2700000" algn="tl">
                    <a:srgbClr val="000000">
                      <a:alpha val="43137"/>
                    </a:srgbClr>
                  </a:outerShdw>
                </a:effectLst>
              </a:rPr>
              <a:t>FUNCTIONAL REQUIREMENTS</a:t>
            </a:r>
            <a:endParaRPr lang="en-IN" sz="2500"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914400"/>
            <a:ext cx="8229600" cy="5211763"/>
          </a:xfrm>
        </p:spPr>
        <p:txBody>
          <a:bodyPr>
            <a:normAutofit fontScale="92500" lnSpcReduction="20000"/>
          </a:bodyPr>
          <a:lstStyle/>
          <a:p>
            <a:pPr lvl="0" algn="just"/>
            <a:r>
              <a:rPr lang="en-US" sz="2200" b="1" dirty="0" smtClean="0"/>
              <a:t>Functional Requirement 1.1</a:t>
            </a:r>
            <a:r>
              <a:rPr lang="en-US" sz="2200" dirty="0" smtClean="0"/>
              <a:t>: User Registration- PrivateEyePi open source cloud service. The User fills in the all the required fields during the registration process in order to use the cloud service.	</a:t>
            </a:r>
            <a:endParaRPr lang="en-IN" sz="2200" dirty="0" smtClean="0"/>
          </a:p>
          <a:p>
            <a:pPr lvl="0" algn="just"/>
            <a:r>
              <a:rPr lang="en-US" sz="2200" b="1" dirty="0" smtClean="0"/>
              <a:t>Functional Requirement 1.2</a:t>
            </a:r>
            <a:r>
              <a:rPr lang="en-US" sz="2200" dirty="0" smtClean="0"/>
              <a:t>: Remotely Accessing RaspberryPi. The user can remotely access the RaspberryPi by using Angry IP Scanner which gives the IP address of the Pi and this address is used to establish a telnet connection using Putty and virtual network connection using VNC viewer. </a:t>
            </a:r>
            <a:endParaRPr lang="en-IN" sz="2200" dirty="0" smtClean="0"/>
          </a:p>
          <a:p>
            <a:pPr lvl="0" algn="just"/>
            <a:r>
              <a:rPr lang="en-US" sz="2200" b="1" dirty="0" smtClean="0"/>
              <a:t>Functional Requirement 1.3: </a:t>
            </a:r>
            <a:r>
              <a:rPr lang="en-US" sz="2200" dirty="0" smtClean="0"/>
              <a:t>Cloud Authentication. If the user has already registered with PrivateEyePi then the next time he opens the cloud service it will have to authenticate the login details that has been provided by him.</a:t>
            </a:r>
            <a:endParaRPr lang="en-IN" sz="2200" dirty="0" smtClean="0"/>
          </a:p>
          <a:p>
            <a:pPr lvl="0" algn="just"/>
            <a:r>
              <a:rPr lang="en-US" sz="2200" b="1" dirty="0" smtClean="0"/>
              <a:t>Functional Requirement 1.4: </a:t>
            </a:r>
            <a:r>
              <a:rPr lang="en-US" sz="2200" dirty="0" smtClean="0"/>
              <a:t>Database Access. The user can access the data i.e. the temperature readings from the database that is stored on the SD card of raspberry pi (offline storage)</a:t>
            </a:r>
            <a:endParaRPr lang="en-IN" sz="2200" dirty="0" smtClean="0"/>
          </a:p>
          <a:p>
            <a:pPr lvl="0" algn="just"/>
            <a:r>
              <a:rPr lang="en-US" sz="2200" b="1" dirty="0" smtClean="0"/>
              <a:t>Functional Requirement 1.5: </a:t>
            </a:r>
            <a:r>
              <a:rPr lang="en-US" sz="2200" dirty="0" smtClean="0"/>
              <a:t>Cloud Access. The user can access the temperature readings from the cloud (online storage) from anywhere and thus it provided persistent storage. Also the user can analyze the graph reports and the calendar which gives logs of past temperatures.</a:t>
            </a:r>
            <a:endParaRPr lang="en-IN" sz="2200" dirty="0" smtClean="0"/>
          </a:p>
          <a:p>
            <a:pPr algn="just">
              <a:buNone/>
            </a:pPr>
            <a:endParaRPr lang="en-IN" sz="2000" dirty="0" smtClean="0"/>
          </a:p>
          <a:p>
            <a:endParaRPr lang="en-IN" sz="2000" dirty="0"/>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943600"/>
          </a:xfrm>
        </p:spPr>
        <p:txBody>
          <a:bodyPr>
            <a:normAutofit/>
          </a:bodyPr>
          <a:lstStyle/>
          <a:p>
            <a:pPr lvl="0" algn="just"/>
            <a:r>
              <a:rPr lang="en-US" sz="2000" b="1" dirty="0" smtClean="0"/>
              <a:t>Functional Requirement 1.6: </a:t>
            </a:r>
            <a:r>
              <a:rPr lang="en-US" sz="2000" dirty="0" smtClean="0"/>
              <a:t>Camera Module. The raspberry pi camera module can be used to take still photographs.</a:t>
            </a:r>
            <a:endParaRPr lang="en-IN" sz="2000" dirty="0" smtClean="0"/>
          </a:p>
          <a:p>
            <a:pPr lvl="0" algn="just"/>
            <a:r>
              <a:rPr lang="en-US" sz="2000" b="1" dirty="0" smtClean="0"/>
              <a:t>Functional Requirement 1.7: </a:t>
            </a:r>
            <a:r>
              <a:rPr lang="en-US" sz="2000" dirty="0" smtClean="0"/>
              <a:t>Gmail Alert. When the temperature exceeds the threshold value an Email is sent along with a photo of the surroundings by using SMTP.</a:t>
            </a:r>
            <a:endParaRPr lang="en-IN" sz="2000" dirty="0" smtClean="0"/>
          </a:p>
          <a:p>
            <a:pPr lvl="0" algn="just"/>
            <a:r>
              <a:rPr lang="en-US" sz="2000" dirty="0" smtClean="0"/>
              <a:t> </a:t>
            </a:r>
            <a:r>
              <a:rPr lang="en-US" sz="2000" b="1" dirty="0" smtClean="0"/>
              <a:t> Functional Requirement 1.8: </a:t>
            </a:r>
            <a:r>
              <a:rPr lang="en-US" sz="2000" dirty="0" smtClean="0"/>
              <a:t>RaspiCheck Android application. This application remotely connects to the terminal of RaspberryPi and can be used for obtaining the current inside and outside room temperature.</a:t>
            </a:r>
            <a:endParaRPr lang="en-IN" sz="2000" dirty="0" smtClean="0"/>
          </a:p>
          <a:p>
            <a:pPr lvl="0" algn="just"/>
            <a:r>
              <a:rPr lang="en-US" sz="2000" b="1" dirty="0" smtClean="0"/>
              <a:t>Functional Requirement 1.9: </a:t>
            </a:r>
            <a:r>
              <a:rPr lang="en-US" sz="2000" dirty="0" smtClean="0"/>
              <a:t>Wireless Connectivity. Tenda wireless USB adapter is used so that the sensors continuously measure the temperature and this can be remotely accessed.</a:t>
            </a:r>
            <a:endParaRPr lang="en-IN" sz="2000" dirty="0" smtClean="0"/>
          </a:p>
          <a:p>
            <a:pPr lvl="0" algn="just"/>
            <a:r>
              <a:rPr lang="en-US" sz="2000" b="1" dirty="0" smtClean="0"/>
              <a:t>Functional Requirement 1.10: </a:t>
            </a:r>
            <a:r>
              <a:rPr lang="en-US" sz="2000" dirty="0" smtClean="0"/>
              <a:t>Temperature Measurement. Two DS18B20 sensors are used to measure the inside and outside room temperature.</a:t>
            </a:r>
            <a:endParaRPr lang="en-IN" sz="2000" dirty="0" smtClean="0"/>
          </a:p>
          <a:p>
            <a:pPr lvl="0" algn="just"/>
            <a:r>
              <a:rPr lang="en-US" sz="2000" b="1" dirty="0" smtClean="0"/>
              <a:t>Functional Requirement 1.11: </a:t>
            </a:r>
            <a:r>
              <a:rPr lang="en-US" sz="2000" dirty="0" smtClean="0"/>
              <a:t>Database. The database is used for storing temperature values and providing offline storage.</a:t>
            </a:r>
            <a:endParaRPr lang="en-IN" sz="2000" dirty="0" smtClean="0"/>
          </a:p>
          <a:p>
            <a:pPr>
              <a:buNone/>
            </a:pPr>
            <a:endParaRPr lang="en-IN" sz="2000" dirty="0"/>
          </a:p>
        </p:txBody>
      </p:sp>
    </p:spTree>
  </p:cSld>
  <p:clrMapOvr>
    <a:masterClrMapping/>
  </p:clrMapOvr>
  <p:transition>
    <p:fade thruBlk="1"/>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2212</TotalTime>
  <Words>2790</Words>
  <Application>Microsoft Office PowerPoint</Application>
  <PresentationFormat>On-screen Show (4:3)</PresentationFormat>
  <Paragraphs>208</Paragraphs>
  <Slides>43</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45" baseType="lpstr">
      <vt:lpstr>Office Theme</vt:lpstr>
      <vt:lpstr>Bitmap Image</vt:lpstr>
      <vt:lpstr> M.S. Ramaiah Institute of Technology, Bangalore Department of Computer Science and Engineering Project Based Learning(IoT):  Wireless Temperature Monitoring System </vt:lpstr>
      <vt:lpstr>OVERVIEW</vt:lpstr>
      <vt:lpstr>PROJECT GOALS </vt:lpstr>
      <vt:lpstr>DESCRIPTION ABOUT SENSORS</vt:lpstr>
      <vt:lpstr>Slide 5</vt:lpstr>
      <vt:lpstr>DESCRIPTION ABOUT SRS</vt:lpstr>
      <vt:lpstr>Slide 7</vt:lpstr>
      <vt:lpstr>FUNCTIONAL REQUIREMENTS</vt:lpstr>
      <vt:lpstr>Slide 9</vt:lpstr>
      <vt:lpstr>Slide 10</vt:lpstr>
      <vt:lpstr>Slide 11</vt:lpstr>
      <vt:lpstr>Slide 12</vt:lpstr>
      <vt:lpstr>Slide 13</vt:lpstr>
      <vt:lpstr>Slide 14</vt:lpstr>
      <vt:lpstr>Slide 15</vt:lpstr>
      <vt:lpstr>DESIGN ARCHITECTURE</vt:lpstr>
      <vt:lpstr>Slide 17</vt:lpstr>
      <vt:lpstr>CLASS DIAGRAM</vt:lpstr>
      <vt:lpstr>Slide 19</vt:lpstr>
      <vt:lpstr>SEQUENCE DIAGRAM</vt:lpstr>
      <vt:lpstr>Slide 21</vt:lpstr>
      <vt:lpstr>Slide 22</vt:lpstr>
      <vt:lpstr>Slide 23</vt:lpstr>
      <vt:lpstr>Slide 24</vt:lpstr>
      <vt:lpstr>Slide 25</vt:lpstr>
      <vt:lpstr>IMPLEMENTATION </vt:lpstr>
      <vt:lpstr>TOOLS AND TECHNOLOIES USED</vt:lpstr>
      <vt:lpstr>Slide 28</vt:lpstr>
      <vt:lpstr>INITIAL SETUP</vt:lpstr>
      <vt:lpstr>Slide 30</vt:lpstr>
      <vt:lpstr>Slide 31</vt:lpstr>
      <vt:lpstr>Slide 32</vt:lpstr>
      <vt:lpstr>Slide 33</vt:lpstr>
      <vt:lpstr>Slide 34</vt:lpstr>
      <vt:lpstr>ALGORITHM</vt:lpstr>
      <vt:lpstr>RESULTS</vt:lpstr>
      <vt:lpstr>Slide 37</vt:lpstr>
      <vt:lpstr>GMAIL ALERT</vt:lpstr>
      <vt:lpstr>CLOUD ACCESS</vt:lpstr>
      <vt:lpstr>Slide 40</vt:lpstr>
      <vt:lpstr>Slide 41</vt:lpstr>
      <vt:lpstr>CONCLUSION AND FUTURE WORK</vt:lpstr>
      <vt:lpstr>BIBLIOGRAPHY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Admin</cp:lastModifiedBy>
  <cp:revision>123</cp:revision>
  <dcterms:created xsi:type="dcterms:W3CDTF">2006-08-16T00:00:00Z</dcterms:created>
  <dcterms:modified xsi:type="dcterms:W3CDTF">2015-12-10T17:54:23Z</dcterms:modified>
</cp:coreProperties>
</file>